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116"/>
  </p:notesMasterIdLst>
  <p:sldIdLst>
    <p:sldId id="379" r:id="rId2"/>
    <p:sldId id="967" r:id="rId3"/>
    <p:sldId id="968" r:id="rId4"/>
    <p:sldId id="969" r:id="rId5"/>
    <p:sldId id="970" r:id="rId6"/>
    <p:sldId id="971" r:id="rId7"/>
    <p:sldId id="972" r:id="rId8"/>
    <p:sldId id="973" r:id="rId9"/>
    <p:sldId id="974" r:id="rId10"/>
    <p:sldId id="975" r:id="rId11"/>
    <p:sldId id="976" r:id="rId12"/>
    <p:sldId id="977" r:id="rId13"/>
    <p:sldId id="978" r:id="rId14"/>
    <p:sldId id="979" r:id="rId15"/>
    <p:sldId id="980" r:id="rId16"/>
    <p:sldId id="981" r:id="rId17"/>
    <p:sldId id="982" r:id="rId18"/>
    <p:sldId id="983" r:id="rId19"/>
    <p:sldId id="984" r:id="rId20"/>
    <p:sldId id="985" r:id="rId21"/>
    <p:sldId id="986" r:id="rId22"/>
    <p:sldId id="987" r:id="rId23"/>
    <p:sldId id="988" r:id="rId24"/>
    <p:sldId id="989" r:id="rId25"/>
    <p:sldId id="1001" r:id="rId26"/>
    <p:sldId id="1003" r:id="rId27"/>
    <p:sldId id="1004" r:id="rId28"/>
    <p:sldId id="1005" r:id="rId29"/>
    <p:sldId id="1006" r:id="rId30"/>
    <p:sldId id="1007" r:id="rId31"/>
    <p:sldId id="1019" r:id="rId32"/>
    <p:sldId id="1020" r:id="rId33"/>
    <p:sldId id="1021" r:id="rId34"/>
    <p:sldId id="1022" r:id="rId35"/>
    <p:sldId id="1023" r:id="rId36"/>
    <p:sldId id="1083" r:id="rId37"/>
    <p:sldId id="1084" r:id="rId38"/>
    <p:sldId id="1008" r:id="rId39"/>
    <p:sldId id="1009" r:id="rId40"/>
    <p:sldId id="1010" r:id="rId41"/>
    <p:sldId id="1011" r:id="rId42"/>
    <p:sldId id="1012" r:id="rId43"/>
    <p:sldId id="1013" r:id="rId44"/>
    <p:sldId id="1014" r:id="rId45"/>
    <p:sldId id="1015" r:id="rId46"/>
    <p:sldId id="1016" r:id="rId47"/>
    <p:sldId id="1017" r:id="rId48"/>
    <p:sldId id="1085" r:id="rId49"/>
    <p:sldId id="1086" r:id="rId50"/>
    <p:sldId id="1087" r:id="rId51"/>
    <p:sldId id="1088" r:id="rId52"/>
    <p:sldId id="1018" r:id="rId53"/>
    <p:sldId id="1024" r:id="rId54"/>
    <p:sldId id="1025" r:id="rId55"/>
    <p:sldId id="1075" r:id="rId56"/>
    <p:sldId id="1076" r:id="rId57"/>
    <p:sldId id="1077" r:id="rId58"/>
    <p:sldId id="1026" r:id="rId59"/>
    <p:sldId id="1002" r:id="rId60"/>
    <p:sldId id="1027" r:id="rId61"/>
    <p:sldId id="1028" r:id="rId62"/>
    <p:sldId id="1029" r:id="rId63"/>
    <p:sldId id="1030" r:id="rId64"/>
    <p:sldId id="1078" r:id="rId65"/>
    <p:sldId id="1079" r:id="rId66"/>
    <p:sldId id="1080" r:id="rId67"/>
    <p:sldId id="1081" r:id="rId68"/>
    <p:sldId id="1082" r:id="rId69"/>
    <p:sldId id="1000" r:id="rId70"/>
    <p:sldId id="990" r:id="rId71"/>
    <p:sldId id="992" r:id="rId72"/>
    <p:sldId id="991" r:id="rId73"/>
    <p:sldId id="1046" r:id="rId74"/>
    <p:sldId id="1043" r:id="rId75"/>
    <p:sldId id="1047" r:id="rId76"/>
    <p:sldId id="1048" r:id="rId77"/>
    <p:sldId id="1049" r:id="rId78"/>
    <p:sldId id="1050" r:id="rId79"/>
    <p:sldId id="1051" r:id="rId80"/>
    <p:sldId id="1052" r:id="rId81"/>
    <p:sldId id="1053" r:id="rId82"/>
    <p:sldId id="1044" r:id="rId83"/>
    <p:sldId id="1045" r:id="rId84"/>
    <p:sldId id="993" r:id="rId85"/>
    <p:sldId id="998" r:id="rId86"/>
    <p:sldId id="1054" r:id="rId87"/>
    <p:sldId id="1055" r:id="rId88"/>
    <p:sldId id="1056" r:id="rId89"/>
    <p:sldId id="1066" r:id="rId90"/>
    <p:sldId id="1067" r:id="rId91"/>
    <p:sldId id="1059" r:id="rId92"/>
    <p:sldId id="1068" r:id="rId93"/>
    <p:sldId id="1061" r:id="rId94"/>
    <p:sldId id="1062" r:id="rId95"/>
    <p:sldId id="1057" r:id="rId96"/>
    <p:sldId id="1063" r:id="rId97"/>
    <p:sldId id="1058" r:id="rId98"/>
    <p:sldId id="1065" r:id="rId99"/>
    <p:sldId id="1060" r:id="rId100"/>
    <p:sldId id="1071" r:id="rId101"/>
    <p:sldId id="1069" r:id="rId102"/>
    <p:sldId id="1070" r:id="rId103"/>
    <p:sldId id="1072" r:id="rId104"/>
    <p:sldId id="1032" r:id="rId105"/>
    <p:sldId id="1033" r:id="rId106"/>
    <p:sldId id="1035" r:id="rId107"/>
    <p:sldId id="1036" r:id="rId108"/>
    <p:sldId id="1037" r:id="rId109"/>
    <p:sldId id="1038" r:id="rId110"/>
    <p:sldId id="1039" r:id="rId111"/>
    <p:sldId id="1040" r:id="rId112"/>
    <p:sldId id="1041" r:id="rId113"/>
    <p:sldId id="1042" r:id="rId114"/>
    <p:sldId id="294" r:id="rId11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84936" autoAdjust="0"/>
  </p:normalViewPr>
  <p:slideViewPr>
    <p:cSldViewPr>
      <p:cViewPr varScale="1">
        <p:scale>
          <a:sx n="57" d="100"/>
          <a:sy n="57" d="100"/>
        </p:scale>
        <p:origin x="-18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2015/4/8</a:t>
            </a:fld>
            <a:endParaRPr lang="zh-TW" altLang="en-US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159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34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6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88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54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9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01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86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164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03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160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34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762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45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153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45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45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153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273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57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777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051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145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81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475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133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834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071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951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114</a:t>
            </a:fld>
            <a:endParaRPr kumimoji="0"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07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5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26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7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29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15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5805487" cy="576263"/>
          </a:xfrm>
        </p:spPr>
        <p:txBody>
          <a:bodyPr/>
          <a:lstStyle/>
          <a:p>
            <a:r>
              <a:rPr lang="zh-TW" altLang="en-US" smtClean="0">
                <a:cs typeface="Arial" charset="0"/>
              </a:rPr>
              <a:t>迴歸分析與分類問題</a:t>
            </a:r>
            <a:endParaRPr lang="zh-TW" altLang="en-US" dirty="0" smtClean="0">
              <a:cs typeface="Arial" charset="0"/>
            </a:endParaRPr>
          </a:p>
        </p:txBody>
      </p:sp>
      <p:sp>
        <p:nvSpPr>
          <p:cNvPr id="6147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6156325" y="5720035"/>
            <a:ext cx="2339975" cy="9493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David Chiu</a:t>
            </a:r>
          </a:p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2015/04/0</a:t>
            </a:r>
            <a:r>
              <a:rPr lang="en-US" altLang="zh-TW" dirty="0">
                <a:solidFill>
                  <a:srgbClr val="595959"/>
                </a:solidFill>
                <a:latin typeface="Arial" charset="0"/>
                <a:cs typeface="Arial" charset="0"/>
              </a:rPr>
              <a:t>9</a:t>
            </a:r>
            <a:endParaRPr lang="en-US" altLang="zh-TW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機器學習</a:t>
            </a:r>
            <a:r>
              <a:rPr lang="en-US" altLang="zh-TW" cap="none" dirty="0" smtClean="0">
                <a:latin typeface="Arial" charset="0"/>
                <a:cs typeface="Arial" charset="0"/>
              </a:rPr>
              <a:t/>
            </a:r>
            <a:br>
              <a:rPr lang="en-US" altLang="zh-TW" cap="none" dirty="0" smtClean="0">
                <a:latin typeface="Arial" charset="0"/>
                <a:cs typeface="Arial" charset="0"/>
              </a:rPr>
            </a:br>
            <a:r>
              <a:rPr lang="en-US" altLang="zh-TW" cap="none" dirty="0" smtClean="0">
                <a:latin typeface="Arial" charset="0"/>
                <a:cs typeface="Arial" charset="0"/>
              </a:rPr>
              <a:t>(Machine Learning)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0081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支持向量機</a:t>
            </a:r>
            <a:endParaRPr lang="zh-TW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52800" cy="461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680803"/>
      </p:ext>
    </p:extLst>
  </p:cSld>
  <p:clrMapOvr>
    <a:masterClrMapping/>
  </p:clrMapOvr>
  <p:transition spd="slow">
    <p:pull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 </a:t>
            </a:r>
            <a:r>
              <a:rPr lang="zh-TW" altLang="en-US" dirty="0" smtClean="0"/>
              <a:t>多少樹</a:t>
            </a:r>
            <a:r>
              <a:rPr lang="en-US" altLang="zh-TW" dirty="0" smtClean="0"/>
              <a:t>, M </a:t>
            </a:r>
            <a:r>
              <a:rPr lang="zh-TW" altLang="en-US" dirty="0" smtClean="0"/>
              <a:t>多少個特徵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</a:t>
            </a:r>
            <a:r>
              <a:rPr lang="zh-TW" altLang="en-US" dirty="0" smtClean="0"/>
              <a:t>森林 </a:t>
            </a:r>
            <a:r>
              <a:rPr lang="en-US" altLang="zh-TW" dirty="0" smtClean="0"/>
              <a:t>(Random Forest)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5"/>
            <a:ext cx="4248472" cy="39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6189"/>
      </p:ext>
    </p:extLst>
  </p:cSld>
  <p:clrMapOvr>
    <a:masterClrMapping/>
  </p:clrMapOvr>
  <p:transition spd="slow">
    <p:pull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Bagging &amp; Boosting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7" y="2564904"/>
            <a:ext cx="4104456" cy="346853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59949" y="1939976"/>
            <a:ext cx="103105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Bagging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88224" y="1953185"/>
            <a:ext cx="100123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Boosting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4" y="2564904"/>
            <a:ext cx="3976049" cy="31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6330"/>
      </p:ext>
    </p:extLst>
  </p:cSld>
  <p:clrMapOvr>
    <a:masterClrMapping/>
  </p:clrMapOvr>
  <p:transition spd="slow">
    <p:pull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Naïve Bayes</a:t>
            </a:r>
            <a:endParaRPr lang="zh-TW" alt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0" y="1507543"/>
            <a:ext cx="8208912" cy="450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982737"/>
      </p:ext>
    </p:extLst>
  </p:cSld>
  <p:clrMapOvr>
    <a:masterClrMapping/>
  </p:clrMapOvr>
  <p:transition spd="slow">
    <p:pull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從對連續依變數的預測轉變為二元的結果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是</a:t>
            </a:r>
            <a:r>
              <a:rPr lang="en-US" altLang="zh-TW" dirty="0" smtClean="0"/>
              <a:t>/</a:t>
            </a:r>
            <a:r>
              <a:rPr lang="zh-TW" altLang="en-US" dirty="0" smtClean="0"/>
              <a:t>否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客戶是否</a:t>
            </a:r>
            <a:r>
              <a:rPr lang="zh-TW" altLang="en-US" dirty="0" smtClean="0"/>
              <a:t>流失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 smtClean="0"/>
              <a:t>客戶是否買單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/>
              <a:t>腫瘤為良性還</a:t>
            </a:r>
            <a:r>
              <a:rPr lang="zh-TW" altLang="en-US" dirty="0" smtClean="0"/>
              <a:t>惡性</a:t>
            </a:r>
            <a:r>
              <a:rPr lang="en-US" altLang="zh-TW" dirty="0" smtClean="0"/>
              <a:t>?</a:t>
            </a:r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邏輯迴歸</a:t>
            </a:r>
            <a:r>
              <a:rPr lang="zh-TW" altLang="en-US" dirty="0" smtClean="0"/>
              <a:t>分析 </a:t>
            </a:r>
            <a:r>
              <a:rPr lang="en-US" altLang="zh-TW" dirty="0" smtClean="0"/>
              <a:t>(Logistic Regression)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34045"/>
            <a:ext cx="4320480" cy="27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732240" y="4941168"/>
            <a:ext cx="241604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如果是線性迴歸</a:t>
            </a:r>
            <a:endParaRPr lang="en-US" altLang="zh-TW" dirty="0" smtClean="0"/>
          </a:p>
          <a:p>
            <a:r>
              <a:rPr lang="zh-TW" altLang="en-US" dirty="0"/>
              <a:t>會</a:t>
            </a:r>
            <a:r>
              <a:rPr lang="zh-TW" altLang="en-US" dirty="0" smtClean="0"/>
              <a:t>不會</a:t>
            </a:r>
            <a:r>
              <a:rPr lang="en-US" altLang="zh-TW" dirty="0" smtClean="0"/>
              <a:t>X</a:t>
            </a:r>
            <a:r>
              <a:rPr lang="zh-TW" altLang="en-US" dirty="0" smtClean="0"/>
              <a:t>值越大會得到</a:t>
            </a:r>
            <a:endParaRPr lang="en-US" altLang="zh-TW" dirty="0" smtClean="0"/>
          </a:p>
          <a:p>
            <a:r>
              <a:rPr lang="en-US" altLang="zh-TW" dirty="0" smtClean="0"/>
              <a:t>&gt;100% </a:t>
            </a:r>
            <a:r>
              <a:rPr lang="zh-TW" altLang="en-US" dirty="0" smtClean="0"/>
              <a:t>的預測結果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8459995"/>
      </p:ext>
    </p:extLst>
  </p:cSld>
  <p:clrMapOvr>
    <a:masterClrMapping/>
  </p:clrMapOvr>
  <p:transition spd="slow">
    <p:pull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Odds</a:t>
            </a:r>
          </a:p>
          <a:p>
            <a:pPr lvl="1"/>
            <a:r>
              <a:rPr lang="en-US" altLang="zh-TW" dirty="0" smtClean="0"/>
              <a:t>Odds</a:t>
            </a:r>
          </a:p>
          <a:p>
            <a:pPr marL="914400" lvl="2" indent="0">
              <a:buNone/>
            </a:pPr>
            <a:r>
              <a:rPr lang="en-US" altLang="zh-TW" dirty="0" smtClean="0"/>
              <a:t>= </a:t>
            </a:r>
            <a:r>
              <a:rPr lang="en-US" altLang="zh-TW" dirty="0"/>
              <a:t>Probability of event for success (PE)/ failure 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= </a:t>
            </a:r>
            <a:r>
              <a:rPr lang="en-US" altLang="zh-TW" dirty="0"/>
              <a:t>PE/(1-PE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推導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邏輯迴歸分析 </a:t>
            </a:r>
            <a:r>
              <a:rPr lang="en-US" altLang="zh-TW" dirty="0"/>
              <a:t>(Logistic Regression)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34" y="2023368"/>
            <a:ext cx="6101144" cy="5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90330"/>
            <a:ext cx="6752487" cy="12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1560" y="5791529"/>
            <a:ext cx="368883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單純代表獲勝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失敗的機率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15816" y="1156102"/>
            <a:ext cx="21980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Logistic Regression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455975" y="1525434"/>
            <a:ext cx="891889" cy="4979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572000" y="1525434"/>
            <a:ext cx="821025" cy="4979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91889"/>
      </p:ext>
    </p:extLst>
  </p:cSld>
  <p:clrMapOvr>
    <a:masterClrMapping/>
  </p:clrMapOvr>
  <p:transition spd="slow">
    <p:pull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"ISLR"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ISLR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attach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?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匯入</a:t>
            </a:r>
            <a:r>
              <a:rPr lang="zh-TW" altLang="en-US" dirty="0" smtClean="0"/>
              <a:t>信用卡違約資料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785075"/>
      </p:ext>
    </p:extLst>
  </p:cSld>
  <p:clrMapOvr>
    <a:masterClrMapping/>
  </p:clrMapOvr>
  <p:transition spd="slow">
    <p:pull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model.1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glm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income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family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binomial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model.1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model.1.pred.prob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model.1,type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"response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model.1.pred.prob,default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建立邏輯式迴歸分析模型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68960"/>
            <a:ext cx="3794648" cy="300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641670"/>
      </p:ext>
    </p:extLst>
  </p:cSld>
  <p:clrMapOvr>
    <a:masterClrMapping/>
  </p:clrMapOvr>
  <p:transition spd="slow">
    <p:pull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set.seed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floor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0.6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Default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[-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建立訓練資料與測試資料集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988510"/>
      </p:ext>
    </p:extLst>
  </p:cSld>
  <p:clrMapOvr>
    <a:masterClrMapping/>
  </p:clrMapOvr>
  <p:transition spd="slow">
    <p:pull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model.stock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glm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.,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training_data,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family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binomial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model.stock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model.step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stepAIC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model.stock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model.step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建立多元迴歸模型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6674329"/>
      </p:ext>
    </p:extLst>
  </p:cSld>
  <p:clrMapOvr>
    <a:masterClrMapping/>
  </p:clrMapOvr>
  <p:transition spd="slow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41850"/>
          </a:xfrm>
        </p:spPr>
        <p:txBody>
          <a:bodyPr/>
          <a:lstStyle/>
          <a:p>
            <a:r>
              <a:rPr kumimoji="1" lang="zh-TW" altLang="en-US" dirty="0" smtClean="0"/>
              <a:t>機器學習的目的是：歸納（</a:t>
            </a:r>
            <a:r>
              <a:rPr kumimoji="1" lang="en-US" altLang="zh-TW" dirty="0" smtClean="0"/>
              <a:t>Induction</a:t>
            </a:r>
            <a:r>
              <a:rPr kumimoji="1" lang="zh-TW" altLang="en-US" dirty="0" smtClean="0"/>
              <a:t>）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從詳細事實到一般通論</a:t>
            </a:r>
            <a:endParaRPr lang="en-US" altLang="zh-TW" dirty="0" smtClean="0"/>
          </a:p>
          <a:p>
            <a:pPr lvl="1"/>
            <a:endParaRPr kumimoji="1" lang="en-US" altLang="zh-TW" dirty="0" smtClean="0"/>
          </a:p>
          <a:p>
            <a:pPr marL="0" indent="0">
              <a:buNone/>
            </a:pPr>
            <a:r>
              <a:rPr lang="en-US" altLang="zh-TW" sz="2000" i="1" dirty="0"/>
              <a:t>A computer program is said to learn from experience E with respect to some task T and some performance measure P, if its performance on T, as measured by P, improves with experience E</a:t>
            </a:r>
          </a:p>
          <a:p>
            <a:pPr marL="0" indent="0">
              <a:buNone/>
            </a:pPr>
            <a:r>
              <a:rPr lang="en-US" altLang="zh-TW" sz="2000" dirty="0" smtClean="0"/>
              <a:t>-</a:t>
            </a:r>
            <a:r>
              <a:rPr lang="en-US" altLang="zh-TW" sz="2000" dirty="0"/>
              <a:t>- Tom Mitchell (1998)</a:t>
            </a:r>
            <a:endParaRPr lang="zh-TW" altLang="en-US" sz="2000" dirty="0"/>
          </a:p>
          <a:p>
            <a:endParaRPr kumimoji="1" lang="en-US" altLang="zh-TW" dirty="0"/>
          </a:p>
          <a:p>
            <a:r>
              <a:rPr lang="zh-TW" altLang="en-US" dirty="0" smtClean="0"/>
              <a:t>找出有效的預測模型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一開始都從一個簡單的模型開始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藉由不斷餵入訓練資料，修改模型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不斷提升預測績效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機器學習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889165"/>
      </p:ext>
    </p:extLst>
  </p:cSld>
  <p:clrMapOvr>
    <a:masterClrMapping/>
  </p:clrMapOvr>
  <p:transition spd="slow">
    <p:pull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641850"/>
          </a:xfrm>
        </p:spPr>
        <p:txBody>
          <a:bodyPr/>
          <a:lstStyle/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model.step,type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"response"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model.step,type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"response"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newdata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jitter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as.numeric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pred.prob,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jitter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as.numeric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套用模型到測試資料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86" y="3789040"/>
            <a:ext cx="2835223" cy="240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55875"/>
            <a:ext cx="2442617" cy="207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604892"/>
      </p:ext>
    </p:extLst>
  </p:cSld>
  <p:clrMapOvr>
    <a:masterClrMapping/>
  </p:clrMapOvr>
  <p:transition spd="slow">
    <p:pull dir="r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.05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.05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default,training_data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default,validation_data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檢視分類結果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399689"/>
      </p:ext>
    </p:extLst>
  </p:cSld>
  <p:clrMapOvr>
    <a:masterClrMapping/>
  </p:clrMapOvr>
  <p:transition spd="slow">
    <p:pull dir="r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ROCR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train_pred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prediction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train_perf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performance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train_pred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measure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tpr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x.measure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fpr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train_perf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rainbow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18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ROC Curve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52419"/>
            <a:ext cx="3456384" cy="293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049334"/>
      </p:ext>
    </p:extLst>
  </p:cSld>
  <p:clrMapOvr>
    <a:masterClrMapping/>
  </p:clrMapOvr>
  <p:transition spd="slow">
    <p:pull dir="r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val_pred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prediction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pred.prob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default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val_perf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performance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val_pred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measure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tpr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x.measure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fpr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val_perf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rainbow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繪製</a:t>
            </a:r>
            <a:r>
              <a:rPr lang="en-US" altLang="zh-TW" dirty="0" smtClean="0"/>
              <a:t>ROC Curve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382836" cy="28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500363"/>
      </p:ext>
    </p:extLst>
  </p:cSld>
  <p:clrMapOvr>
    <a:masterClrMapping/>
  </p:clrMapOvr>
  <p:transition spd="slow">
    <p:pull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統計分析</a:t>
            </a:r>
            <a:endParaRPr lang="en-US" altLang="zh-TW" dirty="0"/>
          </a:p>
          <a:p>
            <a:r>
              <a:rPr lang="zh-TW" altLang="en-US" dirty="0"/>
              <a:t>迴歸分析</a:t>
            </a:r>
            <a:endParaRPr lang="en-US" altLang="zh-TW" dirty="0"/>
          </a:p>
          <a:p>
            <a:r>
              <a:rPr lang="zh-TW" altLang="en-US" dirty="0"/>
              <a:t>資料分群</a:t>
            </a:r>
            <a:endParaRPr lang="en-US" altLang="zh-TW" dirty="0"/>
          </a:p>
          <a:p>
            <a:r>
              <a:rPr lang="zh-TW" altLang="en-US" dirty="0"/>
              <a:t>資料分類</a:t>
            </a:r>
            <a:endParaRPr lang="en-US" altLang="zh-TW" dirty="0"/>
          </a:p>
          <a:p>
            <a:r>
              <a:rPr lang="zh-TW" altLang="en-US" dirty="0"/>
              <a:t>推薦系統</a:t>
            </a:r>
            <a:endParaRPr lang="en-US" altLang="zh-TW" dirty="0"/>
          </a:p>
          <a:p>
            <a:r>
              <a:rPr lang="zh-TW" altLang="en-US" dirty="0"/>
              <a:t>文字探勘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機器學習的應用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628800"/>
            <a:ext cx="4317101" cy="26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01973"/>
      </p:ext>
    </p:extLst>
  </p:cSld>
  <p:clrMapOvr>
    <a:masterClrMapping/>
  </p:clrMapOvr>
  <p:transition spd="slow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909" y="1484313"/>
            <a:ext cx="4330182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影像辨識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538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簡單的分類問題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決策樹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替代程序 3"/>
          <p:cNvSpPr/>
          <p:nvPr/>
        </p:nvSpPr>
        <p:spPr>
          <a:xfrm>
            <a:off x="2987824" y="1700808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費率</a:t>
            </a:r>
            <a:r>
              <a:rPr kumimoji="1" lang="en-US" altLang="zh-TW" dirty="0" smtClean="0"/>
              <a:t> &gt; 1,299/</a:t>
            </a:r>
            <a:r>
              <a:rPr kumimoji="1" lang="zh-TW" altLang="en-US" dirty="0" smtClean="0"/>
              <a:t>月</a:t>
            </a:r>
            <a:endParaRPr kumimoji="1" lang="zh-TW" altLang="en-US" dirty="0"/>
          </a:p>
        </p:txBody>
      </p:sp>
      <p:cxnSp>
        <p:nvCxnSpPr>
          <p:cNvPr id="6" name="直線箭頭接點 5"/>
          <p:cNvCxnSpPr>
            <a:stCxn id="4" idx="2"/>
          </p:cNvCxnSpPr>
          <p:nvPr/>
        </p:nvCxnSpPr>
        <p:spPr>
          <a:xfrm flipH="1">
            <a:off x="2915816" y="2348880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>
            <a:off x="4175956" y="2348880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835696" y="2924944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更換業者的機率</a:t>
            </a:r>
            <a:r>
              <a:rPr kumimoji="1" lang="en-US" altLang="zh-TW" dirty="0" smtClean="0"/>
              <a:t> 15%</a:t>
            </a:r>
            <a:endParaRPr kumimoji="1"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292080" y="2924944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更換業者的機率</a:t>
            </a:r>
            <a:r>
              <a:rPr lang="en-US" altLang="zh-TW" dirty="0"/>
              <a:t> </a:t>
            </a:r>
            <a:r>
              <a:rPr lang="en-US" altLang="zh-TW" dirty="0" smtClean="0"/>
              <a:t>3%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83768" y="23488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242088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528666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簡單的分類問題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決策樹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替代程序 3"/>
          <p:cNvSpPr/>
          <p:nvPr/>
        </p:nvSpPr>
        <p:spPr>
          <a:xfrm>
            <a:off x="2987824" y="1700808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費率</a:t>
            </a:r>
            <a:r>
              <a:rPr kumimoji="1" lang="en-US" altLang="zh-TW" dirty="0" smtClean="0"/>
              <a:t> &gt; 1,299/</a:t>
            </a:r>
            <a:r>
              <a:rPr kumimoji="1" lang="zh-TW" altLang="en-US" dirty="0" smtClean="0"/>
              <a:t>月</a:t>
            </a:r>
            <a:endParaRPr kumimoji="1" lang="zh-TW" altLang="en-US" dirty="0"/>
          </a:p>
        </p:txBody>
      </p:sp>
      <p:cxnSp>
        <p:nvCxnSpPr>
          <p:cNvPr id="6" name="直線箭頭接點 5"/>
          <p:cNvCxnSpPr>
            <a:stCxn id="4" idx="2"/>
          </p:cNvCxnSpPr>
          <p:nvPr/>
        </p:nvCxnSpPr>
        <p:spPr>
          <a:xfrm flipH="1">
            <a:off x="2915816" y="2348880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>
            <a:off x="4175956" y="2348880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292080" y="2924944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更換業者的機率</a:t>
            </a:r>
            <a:r>
              <a:rPr lang="en-US" altLang="zh-TW" dirty="0"/>
              <a:t> </a:t>
            </a:r>
            <a:r>
              <a:rPr lang="en-US" altLang="zh-TW" dirty="0" smtClean="0"/>
              <a:t>3%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83768" y="23488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242088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  <p:sp>
        <p:nvSpPr>
          <p:cNvPr id="13" name="橢圓 12"/>
          <p:cNvSpPr/>
          <p:nvPr/>
        </p:nvSpPr>
        <p:spPr>
          <a:xfrm>
            <a:off x="467544" y="4509120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更換業者的機率</a:t>
            </a:r>
            <a:r>
              <a:rPr kumimoji="1" lang="en-US" altLang="zh-TW" dirty="0" smtClean="0"/>
              <a:t> 10%</a:t>
            </a:r>
            <a:endParaRPr kumimoji="1"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3923928" y="4509120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更換業者的機率</a:t>
            </a:r>
            <a:r>
              <a:rPr lang="en-US" altLang="zh-TW" dirty="0"/>
              <a:t> </a:t>
            </a:r>
            <a:r>
              <a:rPr lang="en-US" altLang="zh-TW" dirty="0" smtClean="0"/>
              <a:t>22%</a:t>
            </a:r>
            <a:endParaRPr lang="zh-TW" altLang="en-US" dirty="0"/>
          </a:p>
        </p:txBody>
      </p:sp>
      <p:sp>
        <p:nvSpPr>
          <p:cNvPr id="15" name="替代程序 14"/>
          <p:cNvSpPr/>
          <p:nvPr/>
        </p:nvSpPr>
        <p:spPr>
          <a:xfrm>
            <a:off x="1835696" y="3140968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月收入</a:t>
            </a:r>
            <a:r>
              <a:rPr lang="en-US" altLang="zh-TW" dirty="0" smtClean="0"/>
              <a:t>&gt;22,000</a:t>
            </a:r>
            <a:endParaRPr kumimoji="1"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 flipH="1">
            <a:off x="1619672" y="3861048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2879812" y="3861048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187624" y="38610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39952" y="39330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749915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簡單的分類問題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決策樹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替代程序 3"/>
          <p:cNvSpPr/>
          <p:nvPr/>
        </p:nvSpPr>
        <p:spPr>
          <a:xfrm>
            <a:off x="3131840" y="1268760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費率</a:t>
            </a:r>
            <a:r>
              <a:rPr kumimoji="1" lang="en-US" altLang="zh-TW" dirty="0" smtClean="0"/>
              <a:t> &gt; 1,299/</a:t>
            </a:r>
            <a:r>
              <a:rPr kumimoji="1" lang="zh-TW" altLang="en-US" dirty="0" smtClean="0"/>
              <a:t>月</a:t>
            </a:r>
            <a:endParaRPr kumimoji="1" lang="zh-TW" altLang="en-US" dirty="0"/>
          </a:p>
        </p:txBody>
      </p:sp>
      <p:cxnSp>
        <p:nvCxnSpPr>
          <p:cNvPr id="6" name="直線箭頭接點 5"/>
          <p:cNvCxnSpPr>
            <a:stCxn id="4" idx="2"/>
          </p:cNvCxnSpPr>
          <p:nvPr/>
        </p:nvCxnSpPr>
        <p:spPr>
          <a:xfrm flipH="1">
            <a:off x="3059832" y="1916832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>
            <a:off x="4319972" y="1916832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483768" y="191683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83838" y="1988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  <p:sp>
        <p:nvSpPr>
          <p:cNvPr id="13" name="橢圓 12"/>
          <p:cNvSpPr/>
          <p:nvPr/>
        </p:nvSpPr>
        <p:spPr>
          <a:xfrm>
            <a:off x="107504" y="4221088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更換業者的機率</a:t>
            </a:r>
            <a:r>
              <a:rPr kumimoji="1" lang="en-US" altLang="zh-TW" dirty="0" smtClean="0"/>
              <a:t> 10%</a:t>
            </a:r>
            <a:endParaRPr kumimoji="1"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3203848" y="4221088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更換業者的機率</a:t>
            </a:r>
            <a:r>
              <a:rPr lang="en-US" altLang="zh-TW" dirty="0"/>
              <a:t> </a:t>
            </a:r>
            <a:r>
              <a:rPr lang="en-US" altLang="zh-TW" dirty="0" smtClean="0"/>
              <a:t>22%</a:t>
            </a:r>
            <a:endParaRPr lang="zh-TW" altLang="en-US" dirty="0"/>
          </a:p>
        </p:txBody>
      </p:sp>
      <p:sp>
        <p:nvSpPr>
          <p:cNvPr id="15" name="替代程序 14"/>
          <p:cNvSpPr/>
          <p:nvPr/>
        </p:nvSpPr>
        <p:spPr>
          <a:xfrm>
            <a:off x="1259632" y="2852936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月收入</a:t>
            </a:r>
            <a:r>
              <a:rPr lang="en-US" altLang="zh-TW" dirty="0" smtClean="0"/>
              <a:t>&gt;22,000</a:t>
            </a:r>
            <a:endParaRPr kumimoji="1"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 flipH="1">
            <a:off x="1043608" y="3573016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2303748" y="3573016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1560" y="35730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779912" y="35010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  <p:sp>
        <p:nvSpPr>
          <p:cNvPr id="17" name="橢圓 16"/>
          <p:cNvSpPr/>
          <p:nvPr/>
        </p:nvSpPr>
        <p:spPr>
          <a:xfrm>
            <a:off x="4716016" y="4149080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更換業者的機率</a:t>
            </a:r>
            <a:r>
              <a:rPr kumimoji="1" lang="en-US" altLang="zh-TW" dirty="0" smtClean="0"/>
              <a:t> 1%</a:t>
            </a:r>
            <a:endParaRPr kumimoji="1"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7668344" y="4149080"/>
            <a:ext cx="1368152" cy="13681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更換業者的機率</a:t>
            </a:r>
            <a:r>
              <a:rPr lang="en-US" altLang="zh-TW" dirty="0"/>
              <a:t> 7</a:t>
            </a:r>
            <a:r>
              <a:rPr lang="en-US" altLang="zh-TW" dirty="0" smtClean="0"/>
              <a:t>%</a:t>
            </a:r>
            <a:endParaRPr lang="zh-TW" altLang="en-US" dirty="0"/>
          </a:p>
        </p:txBody>
      </p:sp>
      <p:sp>
        <p:nvSpPr>
          <p:cNvPr id="23" name="替代程序 22"/>
          <p:cNvSpPr/>
          <p:nvPr/>
        </p:nvSpPr>
        <p:spPr>
          <a:xfrm>
            <a:off x="5807949" y="2780928"/>
            <a:ext cx="2232248" cy="64807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網內互打免費</a:t>
            </a:r>
            <a:endParaRPr kumimoji="1" lang="zh-TW" altLang="en-US" dirty="0"/>
          </a:p>
        </p:txBody>
      </p:sp>
      <p:cxnSp>
        <p:nvCxnSpPr>
          <p:cNvPr id="24" name="直線箭頭接點 23"/>
          <p:cNvCxnSpPr/>
          <p:nvPr/>
        </p:nvCxnSpPr>
        <p:spPr>
          <a:xfrm flipH="1">
            <a:off x="5591925" y="3501008"/>
            <a:ext cx="11881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6852065" y="3501008"/>
            <a:ext cx="13321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159877" y="35010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是</a:t>
            </a:r>
            <a:endParaRPr kumimoji="1" lang="zh-TW" altLang="en-US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112205" y="35730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否</a:t>
            </a:r>
            <a:endParaRPr kumimoji="1" lang="zh-TW" altLang="en-US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87824" y="5805264"/>
            <a:ext cx="410881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dirty="0" smtClean="0"/>
              <a:t>那是不是樹越長越大，預測效果越好？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15420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監督式學習 </a:t>
            </a:r>
            <a:r>
              <a:rPr lang="en-US" altLang="zh-TW" dirty="0" smtClean="0"/>
              <a:t>(Supervised Learning)</a:t>
            </a:r>
          </a:p>
          <a:p>
            <a:pPr lvl="1"/>
            <a:r>
              <a:rPr lang="zh-TW" altLang="en-US" dirty="0" smtClean="0"/>
              <a:t>迴歸分析 </a:t>
            </a:r>
            <a:r>
              <a:rPr lang="en-US" altLang="zh-TW" dirty="0" smtClean="0"/>
              <a:t>(Regression)</a:t>
            </a:r>
          </a:p>
          <a:p>
            <a:pPr lvl="1"/>
            <a:r>
              <a:rPr lang="zh-TW" altLang="en-US" dirty="0" smtClean="0"/>
              <a:t>分類問題 </a:t>
            </a:r>
            <a:r>
              <a:rPr lang="en-US" altLang="zh-TW" dirty="0" smtClean="0"/>
              <a:t>(Classification)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非監督式學習</a:t>
            </a:r>
            <a:r>
              <a:rPr lang="en-US" altLang="zh-TW" dirty="0" smtClean="0"/>
              <a:t>	(Unsupervised Learning)</a:t>
            </a:r>
          </a:p>
          <a:p>
            <a:pPr lvl="1"/>
            <a:r>
              <a:rPr lang="zh-TW" altLang="en-US" dirty="0"/>
              <a:t>降低維</a:t>
            </a:r>
            <a:r>
              <a:rPr lang="zh-TW" altLang="en-US" dirty="0" smtClean="0"/>
              <a:t>度 </a:t>
            </a:r>
            <a:r>
              <a:rPr lang="en-US" altLang="zh-TW" dirty="0" smtClean="0"/>
              <a:t>(Dimension Reduction)</a:t>
            </a:r>
            <a:endParaRPr lang="en-US" altLang="zh-TW" dirty="0"/>
          </a:p>
          <a:p>
            <a:pPr lvl="1"/>
            <a:r>
              <a:rPr lang="zh-TW" altLang="en-US" dirty="0"/>
              <a:t>分</a:t>
            </a:r>
            <a:r>
              <a:rPr lang="zh-TW" altLang="en-US" dirty="0" smtClean="0"/>
              <a:t>群問題 </a:t>
            </a:r>
            <a:r>
              <a:rPr lang="en-US" altLang="zh-TW" dirty="0" smtClean="0"/>
              <a:t>(Clustering)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機器學習問題分類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8424611"/>
      </p:ext>
    </p:extLst>
  </p:cSld>
  <p:clrMapOvr>
    <a:masterClrMapping/>
  </p:clrMapOvr>
  <p:transition spd="slow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993304"/>
            <a:ext cx="8863186" cy="338209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監督式學習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803539"/>
      </p:ext>
    </p:extLst>
  </p:cSld>
  <p:clrMapOvr>
    <a:masterClrMapping/>
  </p:clrMapOvr>
  <p:transition spd="slow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分類問題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根據已</a:t>
            </a:r>
            <a:r>
              <a:rPr lang="zh-TW" altLang="en-US" dirty="0"/>
              <a:t>知標籤的訓練資料集</a:t>
            </a:r>
            <a:r>
              <a:rPr lang="en-US" altLang="zh-TW" dirty="0"/>
              <a:t>(Training Set)</a:t>
            </a:r>
            <a:r>
              <a:rPr lang="zh-TW" altLang="en-US" dirty="0"/>
              <a:t>，產生一個新模型，用以預測測試資料集</a:t>
            </a:r>
            <a:r>
              <a:rPr lang="en-US" altLang="zh-TW" dirty="0"/>
              <a:t>(Testing Set)</a:t>
            </a:r>
            <a:r>
              <a:rPr lang="zh-TW" altLang="en-US" dirty="0"/>
              <a:t>的標籤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en-US" altLang="zh-TW" dirty="0" smtClean="0"/>
              <a:t>e.g. </a:t>
            </a:r>
            <a:r>
              <a:rPr lang="zh-TW" altLang="en-US" dirty="0" smtClean="0"/>
              <a:t>股</a:t>
            </a:r>
            <a:r>
              <a:rPr lang="zh-TW" altLang="en-US" dirty="0"/>
              <a:t>市漲跌預測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迴歸分析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使用一組</a:t>
            </a:r>
            <a:r>
              <a:rPr lang="zh-TW" altLang="en-US" b="1" u="sng" dirty="0" smtClean="0"/>
              <a:t>已知對應值</a:t>
            </a:r>
            <a:r>
              <a:rPr lang="zh-TW" altLang="en-US" dirty="0"/>
              <a:t>的數據產生的模型，預測新數據的對應值</a:t>
            </a:r>
            <a:endParaRPr lang="en-US" altLang="zh-TW" dirty="0"/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.g. </a:t>
            </a:r>
            <a:r>
              <a:rPr lang="zh-TW" altLang="en-US" dirty="0" smtClean="0"/>
              <a:t>股價預測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監督式學習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5330260"/>
      </p:ext>
    </p:extLst>
  </p:cSld>
  <p:clrMapOvr>
    <a:masterClrMapping/>
  </p:clrMapOvr>
  <p:transition spd="slow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預測分析</a:t>
            </a:r>
            <a:r>
              <a:rPr lang="en-US" altLang="zh-TW" cap="none" dirty="0" smtClean="0">
                <a:latin typeface="Arial" charset="0"/>
                <a:cs typeface="Arial" charset="0"/>
              </a:rPr>
              <a:t/>
            </a:r>
            <a:br>
              <a:rPr lang="en-US" altLang="zh-TW" cap="none" dirty="0" smtClean="0">
                <a:latin typeface="Arial" charset="0"/>
                <a:cs typeface="Arial" charset="0"/>
              </a:rPr>
            </a:br>
            <a:r>
              <a:rPr lang="en-US" altLang="zh-TW" cap="none" dirty="0" smtClean="0">
                <a:latin typeface="Arial" charset="0"/>
                <a:cs typeface="Arial" charset="0"/>
              </a:rPr>
              <a:t>(Predictive Analysis)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762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降低維度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產生一</a:t>
            </a:r>
            <a:r>
              <a:rPr lang="zh-TW" altLang="en-US" dirty="0"/>
              <a:t>有最大變異數的欄位線性組合，可用來降低原本</a:t>
            </a:r>
            <a:r>
              <a:rPr lang="zh-TW" altLang="en-US" dirty="0" smtClean="0"/>
              <a:t>問題的維度與複雜度</a:t>
            </a:r>
            <a:endParaRPr lang="en-US" altLang="zh-TW" dirty="0"/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.g. </a:t>
            </a:r>
            <a:r>
              <a:rPr lang="zh-TW" altLang="en-US" dirty="0" smtClean="0"/>
              <a:t>濃縮用到的特徵，編纂成一個</a:t>
            </a:r>
            <a:r>
              <a:rPr lang="zh-TW" altLang="en-US" dirty="0"/>
              <a:t>新指標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分群問題</a:t>
            </a:r>
            <a:endParaRPr lang="en-US" altLang="zh-TW" dirty="0"/>
          </a:p>
          <a:p>
            <a:pPr lvl="1"/>
            <a:r>
              <a:rPr lang="zh-TW" altLang="en-US" dirty="0" smtClean="0"/>
              <a:t>物以</a:t>
            </a:r>
            <a:r>
              <a:rPr lang="zh-TW" altLang="en-US" dirty="0"/>
              <a:t>類聚 </a:t>
            </a:r>
            <a:r>
              <a:rPr lang="en-US" altLang="zh-TW" dirty="0"/>
              <a:t>(</a:t>
            </a:r>
            <a:r>
              <a:rPr lang="zh-TW" altLang="en-US" dirty="0"/>
              <a:t>近朱者赤、近墨者黑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.g.</a:t>
            </a:r>
            <a:r>
              <a:rPr lang="zh-TW" altLang="en-US" dirty="0" smtClean="0"/>
              <a:t>將客戶分層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非監督式學習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050737"/>
      </p:ext>
    </p:extLst>
  </p:cSld>
  <p:clrMapOvr>
    <a:masterClrMapping/>
  </p:clrMapOvr>
  <p:transition spd="slow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增益值</a:t>
            </a:r>
            <a:r>
              <a:rPr lang="en-US" altLang="zh-TW" dirty="0" smtClean="0"/>
              <a:t> (Lift)</a:t>
            </a:r>
          </a:p>
          <a:p>
            <a:pPr lvl="1"/>
            <a:r>
              <a:rPr lang="zh-TW" altLang="en-US" dirty="0" smtClean="0"/>
              <a:t>當預測績效越好，所要的成本越高，報酬遞減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決策越多種類，要設計留住客戶的行銷策略是否越多</a:t>
            </a:r>
            <a:r>
              <a:rPr kumimoji="1" lang="en-US" altLang="zh-TW" dirty="0" smtClean="0"/>
              <a:t>?</a:t>
            </a:r>
          </a:p>
          <a:p>
            <a:pPr lvl="1"/>
            <a:r>
              <a:rPr lang="zh-TW" altLang="en-US" dirty="0" smtClean="0"/>
              <a:t>為不同客戶種類</a:t>
            </a:r>
            <a:r>
              <a:rPr lang="en-US" altLang="zh-TW" dirty="0" smtClean="0"/>
              <a:t> (Persona) </a:t>
            </a:r>
            <a:r>
              <a:rPr lang="zh-TW" altLang="en-US" dirty="0" smtClean="0"/>
              <a:t>設計行銷策略</a:t>
            </a:r>
            <a:endParaRPr lang="en-US" altLang="zh-TW" dirty="0" smtClean="0"/>
          </a:p>
          <a:p>
            <a:pPr lvl="1"/>
            <a:r>
              <a:rPr lang="en-US" altLang="zh-TW" dirty="0"/>
              <a:t>4</a:t>
            </a:r>
            <a:r>
              <a:rPr kumimoji="1" lang="zh-TW" altLang="en-US" dirty="0" smtClean="0"/>
              <a:t>種通路的行銷成本</a:t>
            </a:r>
            <a:r>
              <a:rPr lang="zh-TW" altLang="en-US" dirty="0" smtClean="0"/>
              <a:t>，效益多高</a:t>
            </a:r>
            <a:r>
              <a:rPr lang="en-US" altLang="zh-TW" dirty="0" smtClean="0"/>
              <a:t>?</a:t>
            </a:r>
          </a:p>
          <a:p>
            <a:pPr lvl="1"/>
            <a:r>
              <a:rPr kumimoji="1" lang="en-US" altLang="zh-TW" dirty="0" smtClean="0"/>
              <a:t>20</a:t>
            </a:r>
            <a:r>
              <a:rPr kumimoji="1" lang="zh-TW" altLang="en-US" dirty="0" smtClean="0"/>
              <a:t>種通路的行銷成本，效益多高</a:t>
            </a:r>
            <a:r>
              <a:rPr kumimoji="1" lang="en-US" altLang="zh-TW" dirty="0" smtClean="0"/>
              <a:t>?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預測績效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470569"/>
      </p:ext>
    </p:extLst>
  </p:cSld>
  <p:clrMapOvr>
    <a:masterClrMapping/>
  </p:clrMapOvr>
  <p:transition spd="slow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奶油生產速度可以預測標普</a:t>
            </a:r>
            <a:r>
              <a:rPr kumimoji="1" lang="en-US" altLang="zh-TW" dirty="0" smtClean="0"/>
              <a:t>500</a:t>
            </a:r>
            <a:r>
              <a:rPr kumimoji="1" lang="zh-TW" altLang="en-US" dirty="0" smtClean="0"/>
              <a:t>的收盤價</a:t>
            </a:r>
            <a:r>
              <a:rPr kumimoji="1" lang="en-US" altLang="zh-TW" dirty="0" smtClean="0"/>
              <a:t>?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過度學習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0928"/>
            <a:ext cx="3492500" cy="2324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2852936"/>
            <a:ext cx="3226255" cy="22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9378"/>
      </p:ext>
    </p:extLst>
  </p:cSld>
  <p:clrMapOvr>
    <a:masterClrMapping/>
  </p:clrMapOvr>
  <p:transition spd="slow">
    <p:pull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誤把雜訊當資訊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過度假設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過度解讀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無法找出資料背後的事實</a:t>
            </a:r>
            <a:endParaRPr lang="en-US" altLang="zh-TW" dirty="0" smtClean="0"/>
          </a:p>
          <a:p>
            <a:pPr lvl="1"/>
            <a:endParaRPr kumimoji="1" lang="en-US" altLang="zh-TW" dirty="0"/>
          </a:p>
          <a:p>
            <a:r>
              <a:rPr lang="zh-TW" altLang="en-US" dirty="0" smtClean="0"/>
              <a:t>過度學習所得到的規則並非通則，只能應用於個案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死記答案</a:t>
            </a:r>
            <a:r>
              <a:rPr lang="en-US" altLang="zh-TW" dirty="0"/>
              <a:t>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zh-TW" altLang="en-US" dirty="0" smtClean="0"/>
              <a:t>掌握原則</a:t>
            </a:r>
            <a:endParaRPr lang="en-US" altLang="zh-TW" dirty="0" smtClean="0"/>
          </a:p>
          <a:p>
            <a:pPr lvl="1"/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過度學習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337185"/>
      </p:ext>
    </p:extLst>
  </p:cSld>
  <p:clrMapOvr>
    <a:masterClrMapping/>
  </p:clrMapOvr>
  <p:transition spd="slow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測試模型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08920"/>
            <a:ext cx="5143500" cy="2565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39552" y="155679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使用外部資料或是一部分的內部資料來測試資料</a:t>
            </a:r>
          </a:p>
        </p:txBody>
      </p:sp>
    </p:spTree>
    <p:extLst>
      <p:ext uri="{BB962C8B-B14F-4D97-AF65-F5344CB8AC3E}">
        <p14:creationId xmlns:p14="http://schemas.microsoft.com/office/powerpoint/2010/main" val="3258477686"/>
      </p:ext>
    </p:extLst>
  </p:cSld>
  <p:clrMapOvr>
    <a:masterClrMapping/>
  </p:clrMapOvr>
  <p:transition spd="slow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迴歸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問題</a:t>
            </a:r>
            <a:r>
              <a:rPr lang="en-US" altLang="zh-TW" cap="none" dirty="0" smtClean="0">
                <a:latin typeface="Arial" charset="0"/>
                <a:cs typeface="Arial" charset="0"/>
              </a:rPr>
              <a:t/>
            </a:r>
            <a:br>
              <a:rPr lang="en-US" altLang="zh-TW" cap="none" dirty="0" smtClean="0">
                <a:latin typeface="Arial" charset="0"/>
                <a:cs typeface="Arial" charset="0"/>
              </a:rPr>
            </a:br>
            <a:r>
              <a:rPr lang="en-US" altLang="zh-TW" cap="none" dirty="0" smtClean="0">
                <a:latin typeface="Arial" charset="0"/>
                <a:cs typeface="Arial" charset="0"/>
              </a:rPr>
              <a:t>(Regression Analysis)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04814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線性迴歸是研究</a:t>
            </a:r>
            <a:r>
              <a:rPr lang="zh-TW" altLang="en-US" b="1" dirty="0"/>
              <a:t>單一依變項</a:t>
            </a:r>
            <a:r>
              <a:rPr lang="en-US" altLang="zh-TW" dirty="0"/>
              <a:t>(dependent variable)</a:t>
            </a:r>
            <a:r>
              <a:rPr lang="zh-TW" altLang="en-US" dirty="0"/>
              <a:t>與一個或以上</a:t>
            </a:r>
            <a:r>
              <a:rPr lang="zh-TW" altLang="en-US" b="1" dirty="0"/>
              <a:t>自變項</a:t>
            </a:r>
            <a:r>
              <a:rPr lang="en-US" altLang="zh-TW" dirty="0"/>
              <a:t>(independent variable)</a:t>
            </a:r>
            <a:r>
              <a:rPr lang="zh-TW" altLang="en-US" dirty="0"/>
              <a:t>之間的</a:t>
            </a:r>
            <a:r>
              <a:rPr lang="zh-TW" altLang="en-US" dirty="0" smtClean="0"/>
              <a:t>關係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zh-TW" altLang="en-US" dirty="0" smtClean="0"/>
              <a:t>線</a:t>
            </a:r>
            <a:r>
              <a:rPr lang="zh-TW" altLang="en-US" dirty="0"/>
              <a:t>性</a:t>
            </a:r>
            <a:r>
              <a:rPr lang="zh-TW" altLang="en-US" dirty="0" smtClean="0"/>
              <a:t>迴</a:t>
            </a:r>
            <a:r>
              <a:rPr lang="zh-TW" altLang="en-US" dirty="0"/>
              <a:t>歸有兩個主要用處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預測</a:t>
            </a:r>
            <a:r>
              <a:rPr lang="zh-TW" altLang="en-US" dirty="0"/>
              <a:t>指的是用已觀察的變數來預測依變</a:t>
            </a:r>
            <a:r>
              <a:rPr lang="zh-TW" altLang="en-US" dirty="0" smtClean="0"/>
              <a:t>項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因果</a:t>
            </a:r>
            <a:r>
              <a:rPr lang="zh-TW" altLang="en-US" b="1" dirty="0"/>
              <a:t>分析</a:t>
            </a:r>
            <a:r>
              <a:rPr lang="zh-TW" altLang="en-US" dirty="0"/>
              <a:t>則是將自變項當作是依變項發生的</a:t>
            </a:r>
            <a:r>
              <a:rPr lang="zh-TW" altLang="en-US" dirty="0" smtClean="0"/>
              <a:t>原因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204553"/>
      </p:ext>
    </p:extLst>
  </p:cSld>
  <p:clrMapOvr>
    <a:masterClrMapping/>
  </p:clrMapOvr>
  <p:transition spd="slow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b="0" dirty="0" smtClean="0"/>
                  <a:t>數學模型</a:t>
                </a:r>
                <a:endParaRPr lang="en-US" altLang="zh-TW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𝑥</m:t>
                    </m:r>
                    <m:r>
                      <a:rPr lang="en-US" altLang="zh-TW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zh-TW" altLang="en-US" i="1">
                        <a:latin typeface="Cambria Math"/>
                      </a:rPr>
                      <m:t>𝜖</m:t>
                    </m:r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y </a:t>
                </a:r>
                <a:r>
                  <a:rPr lang="zh-TW" altLang="en-US" dirty="0" smtClean="0"/>
                  <a:t>是依變數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x </a:t>
                </a:r>
                <a:r>
                  <a:rPr lang="zh-TW" altLang="en-US" dirty="0" smtClean="0"/>
                  <a:t>是自變數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b</a:t>
                </a:r>
                <a:r>
                  <a:rPr lang="en-US" altLang="zh-TW" sz="1600" dirty="0" smtClean="0"/>
                  <a:t>i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是迴歸係數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b</a:t>
                </a:r>
                <a:r>
                  <a:rPr lang="en-US" altLang="zh-TW" sz="1600" dirty="0" smtClean="0"/>
                  <a:t>0</a:t>
                </a:r>
                <a:r>
                  <a:rPr lang="zh-TW" altLang="en-US" dirty="0" smtClean="0"/>
                  <a:t>是</a:t>
                </a:r>
                <a:r>
                  <a:rPr lang="zh-TW" altLang="en-US" dirty="0"/>
                  <a:t>截距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zh-TW" altLang="en-US" dirty="0" smtClean="0"/>
                  <a:t>是誤差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簡單線性迴歸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62" y="1871540"/>
            <a:ext cx="4967557" cy="276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0449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找出</a:t>
                </a:r>
                <a:r>
                  <a:rPr lang="zh-TW" altLang="en-US" dirty="0"/>
                  <a:t>殘差平方和</a:t>
                </a:r>
                <a:r>
                  <a:rPr lang="zh-TW" altLang="en-US" dirty="0" smtClean="0"/>
                  <a:t>最小</a:t>
                </a:r>
                <a:r>
                  <a:rPr lang="zh-TW" altLang="en-US" dirty="0"/>
                  <a:t>的一條</a:t>
                </a:r>
                <a:r>
                  <a:rPr lang="zh-TW" altLang="en-US" dirty="0" smtClean="0"/>
                  <a:t>線 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殘差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r>
                      <a:rPr lang="en-US" altLang="zh-TW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i="1">
                        <a:latin typeface="Cambria Math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殘</a:t>
                </a:r>
                <a:r>
                  <a:rPr lang="zh-TW" altLang="en-US" dirty="0"/>
                  <a:t>差平方和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𝑆𝑆𝐸</m:t>
                    </m:r>
                    <m:r>
                      <a:rPr lang="en-US" altLang="zh-TW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/>
                          </a:rPr>
                          <m:t>𝑖</m:t>
                        </m:r>
                        <m:r>
                          <a:rPr lang="en-US" altLang="zh-TW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最小平方估計法 </a:t>
            </a:r>
            <a:r>
              <a:rPr lang="en-US" altLang="zh-TW" dirty="0" smtClean="0"/>
              <a:t>- OLS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92508"/>
            <a:ext cx="4272775" cy="3067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45468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275856" y="1484313"/>
            <a:ext cx="5410944" cy="4641850"/>
          </a:xfrm>
        </p:spPr>
        <p:txBody>
          <a:bodyPr/>
          <a:lstStyle/>
          <a:p>
            <a:r>
              <a:rPr lang="zh-TW" altLang="en-US" dirty="0"/>
              <a:t>計算兩變數之間的迴歸係數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21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zh-TW" altLang="en-US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5F00"/>
                </a:solidFill>
                <a:highlight>
                  <a:srgbClr val="FFFFFF"/>
                </a:highlight>
              </a:rPr>
              <a:t>35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39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50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Y 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s-E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132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150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160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162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149</a:t>
            </a:r>
            <a:r>
              <a:rPr lang="es-E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s-E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170</a:t>
            </a:r>
            <a:r>
              <a:rPr lang="es-E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s-E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X_avg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Y_avg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400050" lvl="1" indent="0">
              <a:buNone/>
            </a:pP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B1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X_avg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Y_avg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)/(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^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X_avg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^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計算迴</a:t>
            </a:r>
            <a:r>
              <a:rPr lang="zh-TW" altLang="en-US" dirty="0"/>
              <a:t>歸係數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5241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163683"/>
            <a:ext cx="2448272" cy="97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229119"/>
      </p:ext>
    </p:extLst>
  </p:cSld>
  <p:clrMapOvr>
    <a:masterClrMapping/>
  </p:clrMapOvr>
  <p:transition spd="slow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推斷婦女客戶的懷孕週期？</a:t>
            </a:r>
            <a:endParaRPr kumimoji="1" lang="en-US" altLang="zh-TW" dirty="0" smtClean="0"/>
          </a:p>
          <a:p>
            <a:r>
              <a:rPr lang="zh-TW" altLang="en-US" dirty="0" smtClean="0"/>
              <a:t>推薦客戶可能會想買的東西？</a:t>
            </a:r>
            <a:endParaRPr lang="en-US" altLang="zh-TW" dirty="0" smtClean="0"/>
          </a:p>
          <a:p>
            <a:r>
              <a:rPr kumimoji="1" lang="zh-TW" altLang="en-US" dirty="0" smtClean="0"/>
              <a:t>預測客戶是否違約？</a:t>
            </a:r>
            <a:endParaRPr kumimoji="1" lang="en-US" altLang="zh-TW" dirty="0" smtClean="0"/>
          </a:p>
          <a:p>
            <a:r>
              <a:rPr lang="zh-TW" altLang="en-US" dirty="0" smtClean="0"/>
              <a:t>如何用預測分析找出勝選因素？</a:t>
            </a:r>
            <a:endParaRPr lang="en-US" altLang="zh-TW" dirty="0" smtClean="0"/>
          </a:p>
          <a:p>
            <a:r>
              <a:rPr kumimoji="1" lang="zh-TW" altLang="en-US" dirty="0" smtClean="0"/>
              <a:t>預測誰可能會離職？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預測分析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987062"/>
            <a:ext cx="4352032" cy="20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0262"/>
      </p:ext>
    </p:extLst>
  </p:cSld>
  <p:clrMapOvr>
    <a:masterClrMapping/>
  </p:clrMapOvr>
  <p:transition spd="slow">
    <p:pull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計算截距</a:t>
                </a:r>
                <a:endParaRPr lang="en-US" altLang="zh-TW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solidFill>
                    <a:srgbClr val="00005F"/>
                  </a:solidFill>
                  <a:highlight>
                    <a:srgbClr val="FFFFFF"/>
                  </a:highlight>
                </a:endParaRPr>
              </a:p>
              <a:p>
                <a:pPr marL="0" indent="0">
                  <a:buNone/>
                </a:pPr>
                <a:endParaRPr lang="en-US" altLang="zh-TW" dirty="0" smtClean="0">
                  <a:solidFill>
                    <a:srgbClr val="00005F"/>
                  </a:solidFill>
                  <a:highlight>
                    <a:srgbClr val="FFFFFF"/>
                  </a:highlight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&gt;</a:t>
                </a:r>
                <a:r>
                  <a:rPr lang="en-US" altLang="zh-TW" dirty="0" smtClean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 B0 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=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en-US" altLang="zh-TW" dirty="0" err="1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Y_avg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-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 B1 </a:t>
                </a:r>
                <a:r>
                  <a:rPr lang="en-US" altLang="zh-TW" dirty="0">
                    <a:solidFill>
                      <a:srgbClr val="00005F"/>
                    </a:solidFill>
                    <a:highlight>
                      <a:srgbClr val="FFFFFF"/>
                    </a:highlight>
                  </a:rPr>
                  <a:t>*</a:t>
                </a:r>
                <a:r>
                  <a:rPr lang="en-US" altLang="zh-TW" dirty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en-US" altLang="zh-TW" dirty="0" err="1" smtClean="0">
                    <a:solidFill>
                      <a:srgbClr val="5F5F00"/>
                    </a:solidFill>
                    <a:highlight>
                      <a:srgbClr val="FFFFFF"/>
                    </a:highlight>
                  </a:rPr>
                  <a:t>X_avg</a:t>
                </a:r>
                <a:endParaRPr lang="en-US" altLang="zh-TW" dirty="0" smtClean="0">
                  <a:solidFill>
                    <a:srgbClr val="5F5F00"/>
                  </a:solidFill>
                  <a:highlight>
                    <a:srgbClr val="FFFFFF"/>
                  </a:highlight>
                </a:endParaRPr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得到迴歸公式</a:t>
                </a:r>
                <a:endParaRPr lang="en-US" altLang="zh-TW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𝑦</m:t>
                      </m:r>
                      <m:r>
                        <a:rPr lang="en-US" altLang="zh-TW" i="1">
                          <a:latin typeface="Cambria Math"/>
                        </a:rPr>
                        <m:t>=0.553</m:t>
                      </m:r>
                      <m:r>
                        <a:rPr lang="en-US" altLang="zh-TW" i="1">
                          <a:latin typeface="Cambria Math"/>
                        </a:rPr>
                        <m:t>𝑥</m:t>
                      </m:r>
                      <m:r>
                        <a:rPr lang="en-US" altLang="zh-TW" i="1">
                          <a:latin typeface="Cambria Math"/>
                        </a:rPr>
                        <m:t>+132.91</m:t>
                      </m:r>
                    </m:oMath>
                  </m:oMathPara>
                </a14:m>
                <a:endParaRPr lang="en-US" altLang="zh-TW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5F5F00"/>
                  </a:solidFill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計算截距</a:t>
            </a:r>
            <a:endParaRPr lang="en-US" altLang="zh-TW" i="1" dirty="0">
              <a:latin typeface="Cambria Math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0" y="1988840"/>
            <a:ext cx="3323617" cy="10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33056"/>
            <a:ext cx="4257675" cy="205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510924"/>
      </p:ext>
    </p:extLst>
  </p:cSld>
  <p:clrMapOvr>
    <a:masterClrMapping/>
  </p:clrMapOvr>
  <p:transition spd="slow"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"car"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Quartet </a:t>
            </a:r>
            <a:r>
              <a:rPr lang="zh-TW" altLang="en-US" dirty="0" smtClean="0"/>
              <a:t>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1583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一項式回歸分析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3168352" cy="314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06380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lmfit2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lsfit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x,Quartet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lmfit2,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</a:t>
            </a:r>
            <a:r>
              <a:rPr lang="zh-TW" altLang="en-US" dirty="0" smtClean="0"/>
              <a:t>項式回歸分析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lsfit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0" name="Picture 2" descr="lsfi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94545" cy="30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2425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poly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x,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lines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sort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order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二項式回歸分析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2706914"/>
            <a:ext cx="352839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920346"/>
      </p:ext>
    </p:extLst>
  </p:cSld>
  <p:clrMapOvr>
    <a:masterClrMapping/>
  </p:clrMapOvr>
  <p:transition spd="slow">
    <p:pull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rlm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可容錯的回歸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946" y="3038292"/>
            <a:ext cx="3128190" cy="310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679586"/>
      </p:ext>
    </p:extLst>
  </p:cSld>
  <p:clrMapOvr>
    <a:masterClrMapping/>
  </p:clrMapOvr>
  <p:transition spd="slow">
    <p:pull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car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MASS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read.csv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file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"house-prices.csv"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attach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匯入資料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884875"/>
      </p:ext>
    </p:extLst>
  </p:cSld>
  <p:clrMapOvr>
    <a:masterClrMapping/>
  </p:clrMapOvr>
  <p:transition spd="slow">
    <p:pull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lm.1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Price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SqFt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lm.1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SqFt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Price, main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"Scatter plot"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"Square feet"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ylab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"Price"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lm.1,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lwd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繪出迴歸線</a:t>
            </a:r>
            <a:endParaRPr lang="zh-TW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60878"/>
            <a:ext cx="4032448" cy="342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383186"/>
      </p:ext>
    </p:extLst>
  </p:cSld>
  <p:clrMapOvr>
    <a:masterClrMapping/>
  </p:clrMapOvr>
  <p:transition spd="slow">
    <p:pull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最小平方估計法 </a:t>
                </a:r>
                <a:r>
                  <a:rPr lang="en-US" altLang="zh-TW" dirty="0" smtClean="0"/>
                  <a:t>OLS </a:t>
                </a:r>
                <a:r>
                  <a:rPr lang="zh-TW" altLang="en-US" dirty="0" smtClean="0"/>
                  <a:t>適用於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誤差變數是常態分佈</a:t>
                </a:r>
                <a:endParaRPr lang="en-US" altLang="zh-TW" dirty="0" smtClean="0"/>
              </a:p>
              <a:p>
                <a:pPr lvl="2"/>
                <a:r>
                  <a:rPr lang="zh-TW" altLang="en-US" dirty="0"/>
                  <a:t>可以</a:t>
                </a:r>
                <a:r>
                  <a:rPr lang="zh-TW" altLang="en-US" dirty="0" smtClean="0"/>
                  <a:t>使用</a:t>
                </a:r>
                <a:r>
                  <a:rPr lang="en-US" altLang="zh-TW" dirty="0"/>
                  <a:t>Shapiro </a:t>
                </a:r>
                <a:r>
                  <a:rPr lang="zh-TW" altLang="en-US" dirty="0" smtClean="0"/>
                  <a:t>檢定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或用直方圖驗證</a:t>
                </a:r>
                <a:endParaRPr lang="en-US" altLang="zh-TW" dirty="0" smtClean="0"/>
              </a:p>
              <a:p>
                <a:pPr lvl="1"/>
                <a:r>
                  <a:rPr lang="zh-TW" altLang="en-US" dirty="0"/>
                  <a:t>錯誤</a:t>
                </a:r>
                <a:r>
                  <a:rPr lang="zh-TW" altLang="en-US" dirty="0" smtClean="0"/>
                  <a:t>變數的期望值是</a:t>
                </a:r>
                <a:r>
                  <a:rPr lang="en-US" altLang="zh-TW" dirty="0" smtClean="0"/>
                  <a:t>0</a:t>
                </a:r>
              </a:p>
              <a:p>
                <a:pPr lvl="2"/>
                <a:r>
                  <a:rPr lang="zh-TW" altLang="en-US" dirty="0"/>
                  <a:t>使用最小估計</a:t>
                </a:r>
                <a:r>
                  <a:rPr lang="zh-TW" altLang="en-US" dirty="0" smtClean="0"/>
                  <a:t>法求是否誤差的期望值是</a:t>
                </a:r>
                <a:r>
                  <a:rPr lang="en-US" altLang="zh-TW" dirty="0" smtClean="0"/>
                  <a:t>0</a:t>
                </a:r>
              </a:p>
              <a:p>
                <a:pPr lvl="1"/>
                <a:r>
                  <a:rPr lang="zh-TW" altLang="en-US" dirty="0" smtClean="0"/>
                  <a:t>誤差</a:t>
                </a:r>
                <a:r>
                  <a:rPr lang="zh-TW" altLang="en-US" dirty="0"/>
                  <a:t>的變異</a:t>
                </a:r>
                <a:r>
                  <a:rPr lang="zh-TW" altLang="en-US" dirty="0" smtClean="0"/>
                  <a:t>數是常數</a:t>
                </a:r>
                <a:endParaRPr lang="en-US" altLang="zh-TW" dirty="0" smtClean="0"/>
              </a:p>
              <a:p>
                <a:pPr lvl="2"/>
                <a:r>
                  <a:rPr lang="zh-TW" altLang="en-US" dirty="0"/>
                  <a:t>驗證變異數齊一</a:t>
                </a:r>
                <a:r>
                  <a:rPr lang="zh-TW" altLang="en-US" dirty="0" smtClean="0"/>
                  <a:t>性 </a:t>
                </a:r>
                <a:r>
                  <a:rPr lang="en-US" altLang="zh-TW" dirty="0" smtClean="0"/>
                  <a:t>(</a:t>
                </a:r>
                <a:r>
                  <a:rPr lang="en-US" altLang="zh-TW" dirty="0"/>
                  <a:t>Homoscedasticity) </a:t>
                </a:r>
                <a:endParaRPr lang="en-US" altLang="zh-TW" dirty="0" smtClean="0"/>
              </a:p>
              <a:p>
                <a:pPr lvl="1"/>
                <a:r>
                  <a:rPr lang="zh-TW" altLang="en-US" dirty="0"/>
                  <a:t>任兩</a:t>
                </a:r>
                <a:r>
                  <a:rPr lang="zh-TW" altLang="en-US" dirty="0" smtClean="0"/>
                  <a:t>個依變數所關聯的錯誤互為獨立</a:t>
                </a:r>
                <a:endParaRPr lang="en-US" altLang="zh-TW" dirty="0" smtClean="0"/>
              </a:p>
              <a:p>
                <a:pPr lvl="2"/>
                <a:r>
                  <a:rPr lang="zh-TW" altLang="en-US" dirty="0" smtClean="0"/>
                  <a:t>驗證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latin typeface="Cambria Math"/>
                      </a:rPr>
                      <m:t>C</m:t>
                    </m:r>
                    <m:r>
                      <a:rPr lang="en-US" altLang="zh-TW" b="0" i="1" dirty="0" smtClean="0">
                        <a:latin typeface="Cambria Math"/>
                      </a:rPr>
                      <m:t>𝑜𝑣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b="0" i="1" dirty="0" smtClean="0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b="0" i="1" dirty="0" smtClean="0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誤差</a:t>
            </a:r>
            <a:r>
              <a:rPr lang="en-US" altLang="zh-TW" dirty="0" smtClean="0"/>
              <a:t>(</a:t>
            </a:r>
            <a:r>
              <a:rPr lang="zh-TW" altLang="en-US" dirty="0" smtClean="0"/>
              <a:t>隨機項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的假設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86043"/>
      </p:ext>
    </p:extLst>
  </p:cSld>
  <p:clrMapOvr>
    <a:masterClrMapping/>
  </p:clrMapOvr>
  <p:transition spd="slow">
    <p:pull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齊一性</a:t>
            </a:r>
            <a:r>
              <a:rPr lang="en-US" altLang="zh-TW" sz="2400" dirty="0"/>
              <a:t>(Homoscedasticity</a:t>
            </a:r>
            <a:r>
              <a:rPr lang="en-US" altLang="zh-TW" sz="2400" dirty="0" smtClean="0"/>
              <a:t>): </a:t>
            </a:r>
            <a:r>
              <a:rPr lang="zh-TW" altLang="en-US" sz="2400" dirty="0" smtClean="0"/>
              <a:t>增加</a:t>
            </a:r>
            <a:r>
              <a:rPr lang="en-US" altLang="zh-TW" sz="2400" dirty="0" smtClean="0"/>
              <a:t>X </a:t>
            </a:r>
            <a:r>
              <a:rPr lang="zh-TW" altLang="en-US" sz="2400" dirty="0" smtClean="0"/>
              <a:t>時</a:t>
            </a:r>
            <a:r>
              <a:rPr lang="en-US" altLang="zh-TW" sz="2400" dirty="0" smtClean="0"/>
              <a:t>, Y </a:t>
            </a:r>
            <a:r>
              <a:rPr lang="zh-TW" altLang="en-US" sz="2400" dirty="0" smtClean="0"/>
              <a:t>會穩定增長</a:t>
            </a:r>
            <a:endParaRPr lang="en-US" altLang="zh-TW" sz="2400" dirty="0" smtClean="0"/>
          </a:p>
          <a:p>
            <a:r>
              <a:rPr lang="zh-TW" altLang="en-US" sz="2400" dirty="0" smtClean="0"/>
              <a:t>相異性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Heteroscedasticity</a:t>
            </a:r>
            <a:r>
              <a:rPr lang="en-US" altLang="zh-TW" sz="2400" dirty="0" smtClean="0"/>
              <a:t>):</a:t>
            </a:r>
            <a:r>
              <a:rPr lang="zh-TW" altLang="en-US" sz="2400" dirty="0" smtClean="0"/>
              <a:t> 增加</a:t>
            </a:r>
            <a:r>
              <a:rPr lang="en-US" altLang="zh-TW" sz="2400" dirty="0" smtClean="0"/>
              <a:t>X </a:t>
            </a:r>
            <a:r>
              <a:rPr lang="zh-TW" altLang="en-US" sz="2400" dirty="0" smtClean="0"/>
              <a:t>時</a:t>
            </a:r>
            <a:r>
              <a:rPr lang="en-US" altLang="zh-TW" sz="2400" dirty="0" smtClean="0"/>
              <a:t>, Y</a:t>
            </a:r>
            <a:r>
              <a:rPr lang="zh-TW" altLang="en-US" sz="2400" dirty="0" smtClean="0"/>
              <a:t> </a:t>
            </a:r>
            <a:r>
              <a:rPr lang="zh-TW" altLang="en-US" sz="2400" dirty="0"/>
              <a:t>增長幅度較</a:t>
            </a:r>
            <a:r>
              <a:rPr lang="zh-TW" altLang="en-US" sz="2400" dirty="0" smtClean="0"/>
              <a:t>大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小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TW" altLang="en-US" dirty="0"/>
              <a:t>驗證變異數齊一性</a:t>
            </a:r>
            <a:r>
              <a:rPr lang="en-US" altLang="zh-TW" dirty="0" smtClean="0"/>
              <a:t>(</a:t>
            </a:r>
            <a:r>
              <a:rPr lang="en-US" altLang="zh-TW" dirty="0"/>
              <a:t>Homoscedasticity) 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7" y="3966170"/>
            <a:ext cx="3438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50" y="3966170"/>
            <a:ext cx="35242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24202" y="3442656"/>
            <a:ext cx="199285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Homoscedasticity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672674" y="3442656"/>
            <a:ext cx="19155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/>
              <a:t>Heteroscedasticity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3046977"/>
      </p:ext>
    </p:extLst>
  </p:cSld>
  <p:clrMapOvr>
    <a:masterClrMapping/>
  </p:clrMapOvr>
  <p:transition spd="slow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餵食電腦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”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讓電腦做預測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-144696" y="31507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204864"/>
            <a:ext cx="5616624" cy="37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22875"/>
      </p:ext>
    </p:extLst>
  </p:cSld>
  <p:clrMapOvr>
    <a:masterClrMapping/>
  </p:clrMapOvr>
  <p:transition spd="slow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2" indent="-342900"/>
                <a:r>
                  <a:rPr lang="zh-TW" altLang="en-US" sz="2400" dirty="0" smtClean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dirty="0">
                        <a:latin typeface="Cambria Math"/>
                      </a:rPr>
                      <m:t>C</m:t>
                    </m:r>
                    <m:r>
                      <a:rPr lang="en-US" altLang="zh-TW" sz="2400" i="1" dirty="0">
                        <a:latin typeface="Cambria Math"/>
                      </a:rPr>
                      <m:t>𝑜𝑣</m:t>
                    </m:r>
                    <m:d>
                      <m:dPr>
                        <m:ctrlPr>
                          <a:rPr lang="en-US" altLang="zh-TW" sz="24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dirty="0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dirty="0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400" i="1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TW" sz="2400" i="1" dirty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400" dirty="0" smtClean="0"/>
                  <a:t> 代表所預測出來的</a:t>
                </a:r>
                <a:r>
                  <a:rPr lang="en-US" altLang="zh-TW" sz="2400" dirty="0" smtClean="0"/>
                  <a:t>Y </a:t>
                </a:r>
                <a:r>
                  <a:rPr lang="zh-TW" altLang="en-US" sz="2400" dirty="0" smtClean="0"/>
                  <a:t>值會受</a:t>
                </a:r>
                <a:r>
                  <a:rPr lang="en-US" altLang="zh-TW" sz="2400" dirty="0" smtClean="0"/>
                  <a:t>X</a:t>
                </a:r>
                <a:r>
                  <a:rPr lang="zh-TW" altLang="en-US" sz="2400" dirty="0" smtClean="0"/>
                  <a:t>值產生的順序影響，稱為自我相關性</a:t>
                </a:r>
                <a:r>
                  <a:rPr lang="en-US" altLang="zh-TW" sz="2400" dirty="0" smtClean="0"/>
                  <a:t>(autocorrelation)</a:t>
                </a:r>
                <a:r>
                  <a:rPr lang="zh-TW" altLang="en-US" sz="2400" dirty="0" smtClean="0"/>
                  <a:t>。通常發生在時間序列</a:t>
                </a:r>
                <a:r>
                  <a:rPr lang="zh-TW" altLang="en-US" sz="2400" dirty="0" smtClean="0"/>
                  <a:t>上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驗證錯誤是否獨立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577215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19394"/>
      </p:ext>
    </p:extLst>
  </p:cSld>
  <p:clrMapOvr>
    <a:masterClrMapping/>
  </p:clrMapOvr>
  <p:transition spd="slow">
    <p:pull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</a:t>
            </a:r>
            <a:r>
              <a:rPr lang="zh-TW" altLang="en-US" dirty="0"/>
              <a:t>模型是否</a:t>
            </a:r>
            <a:r>
              <a:rPr lang="zh-TW" altLang="en-US" dirty="0" smtClean="0"/>
              <a:t>合適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/>
              <a:t>使用散佈</a:t>
            </a:r>
            <a:r>
              <a:rPr lang="zh-TW" altLang="en-US" dirty="0" smtClean="0"/>
              <a:t>圖看是否有線性關係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檢視殘差圖</a:t>
            </a:r>
            <a:endParaRPr lang="en-US" altLang="zh-TW" dirty="0" smtClean="0"/>
          </a:p>
          <a:p>
            <a:pPr lvl="1"/>
            <a:r>
              <a:rPr lang="zh-TW" altLang="en-US" dirty="0"/>
              <a:t>檢視誤差</a:t>
            </a:r>
            <a:r>
              <a:rPr lang="zh-TW" altLang="en-US" dirty="0" smtClean="0"/>
              <a:t>變數</a:t>
            </a:r>
            <a:r>
              <a:rPr lang="en-US" altLang="zh-TW" dirty="0" smtClean="0"/>
              <a:t>(</a:t>
            </a:r>
            <a:r>
              <a:rPr lang="zh-TW" altLang="en-US" dirty="0" smtClean="0"/>
              <a:t>隨機項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兩變數之間是否真的有</a:t>
            </a:r>
            <a:r>
              <a:rPr lang="zh-TW" altLang="en-US" dirty="0" smtClean="0"/>
              <a:t>線性關係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兩變數相關的程度多強</a:t>
            </a:r>
            <a:r>
              <a:rPr lang="en-US" altLang="zh-TW" dirty="0" smtClean="0"/>
              <a:t> ?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驗證迴歸模型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724981"/>
      </p:ext>
    </p:extLst>
  </p:cSld>
  <p:clrMapOvr>
    <a:masterClrMapping/>
  </p:clrMapOvr>
  <p:transition spd="slow">
    <p:pull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當線性模型配適資料良好時，殘差比較小，變異數也較小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變異數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zh-TW" altLang="en-US" i="1" smtClean="0">
                                <a:latin typeface="Cambria Math"/>
                              </a:rPr>
                              <m:t>𝜀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/>
                  <a:t>標準</a:t>
                </a:r>
                <a:r>
                  <a:rPr lang="zh-TW" altLang="en-US" dirty="0" smtClean="0"/>
                  <a:t>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zh-TW" altLang="en-US" i="1">
                            <a:latin typeface="Cambria Math"/>
                          </a:rPr>
                          <m:t>𝜀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r>
                  <a:rPr lang="zh-TW" altLang="en-US" dirty="0" smtClean="0"/>
                  <a:t>可以使用殘差的標準差</a:t>
                </a:r>
                <a:r>
                  <a:rPr lang="en-US" altLang="zh-TW" dirty="0" smtClean="0"/>
                  <a:t>(Residual Standard Error)</a:t>
                </a:r>
                <a:r>
                  <a:rPr lang="zh-TW" altLang="en-US" dirty="0" smtClean="0"/>
                  <a:t>來量測線性模型的適配性，但數值大小端看依變數的取樣數，所以只適合用做模型的比較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81" r="-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殘差 </a:t>
            </a:r>
            <a:r>
              <a:rPr lang="en-US" altLang="zh-TW" dirty="0" smtClean="0"/>
              <a:t>(Residual)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786999"/>
      </p:ext>
    </p:extLst>
  </p:cSld>
  <p:clrMapOvr>
    <a:masterClrMapping/>
  </p:clrMapOvr>
  <p:transition spd="slow">
    <p:pull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𝑥</m:t>
                    </m:r>
                    <m:r>
                      <a:rPr lang="en-US" altLang="zh-TW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zh-TW" altLang="en-US" i="1">
                        <a:latin typeface="Cambria Math"/>
                      </a:rPr>
                      <m:t>𝜖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線性關係顯著性檢定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04" y="2276872"/>
            <a:ext cx="42386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27584" y="5301208"/>
                <a:ext cx="7776864" cy="83099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/>
                  <a:t>如資料之間沒有相關性，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TW" altLang="en-US" sz="2400" dirty="0" smtClean="0"/>
                  <a:t>應該接近於</a:t>
                </a:r>
                <a:r>
                  <a:rPr lang="en-US" altLang="zh-TW" sz="2400" dirty="0" smtClean="0"/>
                  <a:t>0</a:t>
                </a:r>
                <a:r>
                  <a:rPr lang="zh-TW" altLang="en-US" sz="2400" dirty="0" smtClean="0"/>
                  <a:t>，但事實上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　不太可能等於零，因此要如何驗證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 smtClean="0"/>
                  <a:t> 近似於</a:t>
                </a:r>
                <a:r>
                  <a:rPr lang="en-US" altLang="zh-TW" sz="2400" dirty="0" smtClean="0"/>
                  <a:t>0?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01208"/>
                <a:ext cx="7776864" cy="83099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399987"/>
      </p:ext>
    </p:extLst>
  </p:cSld>
  <p:clrMapOvr>
    <a:masterClrMapping/>
  </p:clrMapOvr>
  <p:transition spd="slow">
    <p:pull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假設如下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假設</a:t>
            </a:r>
            <a:r>
              <a:rPr lang="zh-TW" altLang="en-US" dirty="0"/>
              <a:t>虛無假設正確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驗證相關性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0" y="2132856"/>
            <a:ext cx="38290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647456"/>
            <a:ext cx="9334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972278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參數估計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426584" cy="137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V="1">
            <a:off x="7812360" y="3294906"/>
            <a:ext cx="360040" cy="1142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 flipV="1">
            <a:off x="6948264" y="3429000"/>
            <a:ext cx="5040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796697" y="4581128"/>
            <a:ext cx="203132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95%</a:t>
            </a:r>
            <a:r>
              <a:rPr lang="zh-TW" altLang="en-US" dirty="0" smtClean="0"/>
              <a:t>信心水準估計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4216918" y="3294906"/>
            <a:ext cx="643114" cy="1286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705311" y="4581128"/>
            <a:ext cx="2339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當虛無假設成立時的</a:t>
            </a:r>
            <a:r>
              <a:rPr lang="en-US" altLang="zh-TW" dirty="0" smtClean="0"/>
              <a:t>t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667449" y="3262640"/>
            <a:ext cx="0" cy="805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74862" y="4067780"/>
            <a:ext cx="1521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t </a:t>
            </a:r>
            <a:r>
              <a:rPr lang="zh-TW" altLang="en-US" dirty="0" smtClean="0"/>
              <a:t>發生的機率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355047" y="4073336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標準差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2843808" y="3284984"/>
            <a:ext cx="288032" cy="78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547664" y="3262640"/>
            <a:ext cx="288032" cy="1318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943724" y="4593027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迴歸係數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090386"/>
      </p:ext>
    </p:extLst>
  </p:cSld>
  <p:clrMapOvr>
    <a:masterClrMapping/>
  </p:clrMapOvr>
  <p:transition spd="slow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假設顯著性標準是</a:t>
            </a:r>
            <a:r>
              <a:rPr lang="en-US" altLang="zh-TW" dirty="0" smtClean="0"/>
              <a:t>0.01</a:t>
            </a:r>
          </a:p>
          <a:p>
            <a:r>
              <a:rPr lang="zh-TW" altLang="en-US" dirty="0"/>
              <a:t>推翻虛無假設</a:t>
            </a:r>
            <a:r>
              <a:rPr lang="zh-TW" altLang="en-US" dirty="0" smtClean="0"/>
              <a:t>的標準是 </a:t>
            </a:r>
            <a:r>
              <a:rPr lang="en-US" altLang="zh-TW" dirty="0" smtClean="0"/>
              <a:t>p </a:t>
            </a:r>
            <a:r>
              <a:rPr lang="zh-TW" altLang="en-US" dirty="0" smtClean="0"/>
              <a:t>值</a:t>
            </a:r>
            <a:r>
              <a:rPr lang="en-US" altLang="zh-TW" dirty="0" smtClean="0"/>
              <a:t>&lt; 0.01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 = 2.26, P(&gt;t) =0.087, t</a:t>
            </a:r>
            <a:r>
              <a:rPr lang="en-US" altLang="zh-TW" sz="1800" dirty="0" smtClean="0"/>
              <a:t>0.01</a:t>
            </a:r>
            <a:r>
              <a:rPr lang="en-US" altLang="zh-TW" dirty="0" smtClean="0"/>
              <a:t>=2.62</a:t>
            </a:r>
          </a:p>
          <a:p>
            <a:r>
              <a:rPr lang="zh-TW" altLang="en-US" b="1" dirty="0" smtClean="0">
                <a:solidFill>
                  <a:srgbClr val="C00000"/>
                </a:solidFill>
              </a:rPr>
              <a:t>驗證兩者關係並非顯著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</a:t>
            </a:r>
            <a:r>
              <a:rPr lang="zh-TW" altLang="en-US" dirty="0" smtClean="0"/>
              <a:t>估計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5869"/>
            <a:ext cx="8426584" cy="137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43641"/>
      </p:ext>
    </p:extLst>
  </p:cSld>
  <p:clrMapOvr>
    <a:masterClrMapping/>
  </p:clrMapOvr>
  <p:transition spd="slow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為相關係數</a:t>
            </a:r>
            <a:r>
              <a:rPr lang="en-US" altLang="zh-TW" dirty="0"/>
              <a:t>(correlation)</a:t>
            </a:r>
            <a:r>
              <a:rPr lang="zh-TW" altLang="en-US" dirty="0"/>
              <a:t>的平方值，其值介於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 smtClean="0"/>
              <a:t>之間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 Square</a:t>
            </a:r>
            <a:r>
              <a:rPr lang="zh-TW" altLang="en-US" dirty="0" smtClean="0"/>
              <a:t>越</a:t>
            </a:r>
            <a:r>
              <a:rPr lang="zh-TW" altLang="en-US" dirty="0"/>
              <a:t>接近</a:t>
            </a:r>
            <a:r>
              <a:rPr lang="en-US" altLang="zh-TW" dirty="0"/>
              <a:t>1</a:t>
            </a:r>
            <a:r>
              <a:rPr lang="zh-TW" altLang="en-US" dirty="0" smtClean="0"/>
              <a:t>，表示自變數與依變數相關性越高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越</a:t>
            </a:r>
            <a:r>
              <a:rPr lang="zh-TW" altLang="en-US" dirty="0"/>
              <a:t>接近</a:t>
            </a:r>
            <a:r>
              <a:rPr lang="en-US" altLang="zh-TW" dirty="0"/>
              <a:t>0</a:t>
            </a:r>
            <a:r>
              <a:rPr lang="zh-TW" altLang="en-US" dirty="0" smtClean="0"/>
              <a:t>，</a:t>
            </a:r>
            <a:r>
              <a:rPr lang="zh-TW" altLang="en-US" dirty="0"/>
              <a:t>表示自變數與依變數相關性</a:t>
            </a:r>
            <a:r>
              <a:rPr lang="zh-TW" altLang="en-US" dirty="0" smtClean="0"/>
              <a:t>越</a:t>
            </a:r>
            <a:r>
              <a:rPr lang="zh-TW" altLang="en-US" dirty="0" smtClean="0"/>
              <a:t>低</a:t>
            </a:r>
            <a:endParaRPr lang="en-US" altLang="zh-TW" dirty="0" smtClean="0"/>
          </a:p>
          <a:p>
            <a:pPr lvl="1"/>
            <a:r>
              <a:rPr lang="zh-TW" altLang="en-US" dirty="0"/>
              <a:t>迴歸可以解釋的變異比例，可作為自變數預測依變數準確度的指標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Square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626322"/>
      </p:ext>
    </p:extLst>
  </p:cSld>
  <p:clrMapOvr>
    <a:masterClrMapping/>
  </p:clrMapOvr>
  <p:transition spd="slow">
    <p:pull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Relative Mean Square Error</a:t>
            </a:r>
          </a:p>
          <a:p>
            <a:pPr lvl="1"/>
            <a:r>
              <a:rPr lang="zh-TW" altLang="en-US" dirty="0" smtClean="0"/>
              <a:t>評估使用同單位的模型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/>
              <a:t>Relative Square Error</a:t>
            </a:r>
          </a:p>
          <a:p>
            <a:pPr lvl="1"/>
            <a:r>
              <a:rPr lang="zh-TW" altLang="en-US" dirty="0"/>
              <a:t>評估使用不同單位的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模型評估</a:t>
            </a:r>
            <a:endParaRPr lang="zh-TW" altLang="en-US" dirty="0"/>
          </a:p>
        </p:txBody>
      </p:sp>
      <p:pic>
        <p:nvPicPr>
          <p:cNvPr id="5" name="Picture 2" descr="http://www.saedsayad.com/images/R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22" y="4797152"/>
            <a:ext cx="2304256" cy="135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aedsayad.com/images/RM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03" y="2492895"/>
            <a:ext cx="220027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529188"/>
      </p:ext>
    </p:extLst>
  </p:cSld>
  <p:clrMapOvr>
    <a:masterClrMapping/>
  </p:clrMapOvr>
  <p:transition spd="slow">
    <p:pull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迴歸可以解釋的變異比例，可作為自變數預測依變數準確度的指標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 Square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996952"/>
            <a:ext cx="52768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601657"/>
      </p:ext>
    </p:extLst>
  </p:cSld>
  <p:clrMapOvr>
    <a:masterClrMapping/>
  </p:clrMapOvr>
  <p:transition spd="slow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電腦產生預測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2636912"/>
            <a:ext cx="1883048" cy="18830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708920"/>
            <a:ext cx="2804619" cy="1735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2924944"/>
            <a:ext cx="2839864" cy="1331186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2051720" y="3429000"/>
            <a:ext cx="79208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292080" y="3429000"/>
            <a:ext cx="79208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360848"/>
      </p:ext>
    </p:extLst>
  </p:cSld>
  <p:clrMapOvr>
    <a:masterClrMapping/>
  </p:clrMapOvr>
  <p:transition spd="slow">
    <p:pull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predicted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lmfit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newdata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"x"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)])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actual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Quartet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rmse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predicted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))^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0.5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mu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actual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rse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predicted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mu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rsquare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rse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評估一般線性模型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05663"/>
      </p:ext>
    </p:extLst>
  </p:cSld>
  <p:clrMapOvr>
    <a:masterClrMapping/>
  </p:clrMapOvr>
  <p:transition spd="slow">
    <p:pull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MASS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rlmfit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rlm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abline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rlmfit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"red"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predicted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rlmfit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newdata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"x"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)])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actual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Quartet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y3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rmse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predicted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))^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0.5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mu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actual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rse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predicted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mean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mu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actual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)^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rsquare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rse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評估可容錯的模型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15462"/>
      </p:ext>
    </p:extLst>
  </p:cSld>
  <p:clrMapOvr>
    <a:masterClrMapping/>
  </p:clrMapOvr>
  <p:transition spd="slow">
    <p:pull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檢視 </a:t>
            </a:r>
            <a:r>
              <a:rPr lang="en-US" altLang="zh-TW" dirty="0" smtClean="0"/>
              <a:t>R </a:t>
            </a:r>
            <a:r>
              <a:rPr lang="en-US" altLang="zh-TW" dirty="0"/>
              <a:t>s</a:t>
            </a:r>
            <a:r>
              <a:rPr lang="en-US" altLang="zh-TW" dirty="0" smtClean="0"/>
              <a:t>quare </a:t>
            </a:r>
            <a:r>
              <a:rPr lang="en-US" altLang="zh-TW" dirty="0"/>
              <a:t>&gt; 0.7 </a:t>
            </a:r>
            <a:endParaRPr lang="en-US" altLang="zh-TW" dirty="0" smtClean="0"/>
          </a:p>
          <a:p>
            <a:r>
              <a:rPr lang="zh-TW" altLang="en-US" dirty="0"/>
              <a:t>檢視</a:t>
            </a:r>
            <a:r>
              <a:rPr lang="en-US" altLang="zh-TW" dirty="0" err="1" smtClean="0"/>
              <a:t>Multicollinearity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err="1" smtClean="0"/>
              <a:t>vif</a:t>
            </a:r>
            <a:r>
              <a:rPr lang="en-US" altLang="zh-TW" dirty="0" smtClean="0"/>
              <a:t> </a:t>
            </a:r>
            <a:r>
              <a:rPr lang="zh-TW" altLang="en-US" dirty="0" smtClean="0"/>
              <a:t>是否</a:t>
            </a:r>
            <a:r>
              <a:rPr lang="en-US" altLang="zh-TW" dirty="0" smtClean="0"/>
              <a:t> &lt; </a:t>
            </a:r>
            <a:r>
              <a:rPr lang="en-US" altLang="zh-TW" dirty="0"/>
              <a:t>10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Vif</a:t>
            </a:r>
            <a:r>
              <a:rPr lang="en-US" altLang="zh-TW" dirty="0" smtClean="0"/>
              <a:t>: </a:t>
            </a:r>
            <a:r>
              <a:rPr lang="zh-TW" altLang="en-US" dirty="0" smtClean="0"/>
              <a:t>評估</a:t>
            </a:r>
            <a:r>
              <a:rPr lang="zh-TW" altLang="en-US" dirty="0"/>
              <a:t>迴歸係數的變異數是否因共線性而</a:t>
            </a:r>
            <a:r>
              <a:rPr lang="zh-TW" altLang="en-US" dirty="0" smtClean="0"/>
              <a:t>增加</a:t>
            </a:r>
            <a:endParaRPr lang="en-US" altLang="zh-TW" dirty="0" smtClean="0"/>
          </a:p>
          <a:p>
            <a:r>
              <a:rPr lang="zh-TW" altLang="en-US" dirty="0"/>
              <a:t>檢視</a:t>
            </a:r>
            <a:r>
              <a:rPr lang="en-US" altLang="zh-TW" dirty="0" smtClean="0"/>
              <a:t> </a:t>
            </a:r>
            <a:r>
              <a:rPr lang="en-US" altLang="zh-TW" dirty="0"/>
              <a:t>P values </a:t>
            </a:r>
            <a:r>
              <a:rPr lang="zh-TW" altLang="en-US" dirty="0"/>
              <a:t>是否</a:t>
            </a:r>
            <a:r>
              <a:rPr lang="en-US" altLang="zh-TW" dirty="0" smtClean="0"/>
              <a:t> &lt; .05</a:t>
            </a:r>
          </a:p>
          <a:p>
            <a:r>
              <a:rPr lang="zh-TW" altLang="en-US" dirty="0"/>
              <a:t>檢視殘差圖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模型驗證總結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496858"/>
      </p:ext>
    </p:extLst>
  </p:cSld>
  <p:clrMapOvr>
    <a:masterClrMapping/>
  </p:clrMapOvr>
  <p:transition spd="slow">
    <p:pull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當要探索多個自變量與一個依變量之間的關係時</a:t>
            </a:r>
            <a:endParaRPr lang="en-US" altLang="zh-TW" dirty="0" smtClean="0"/>
          </a:p>
          <a:p>
            <a:pPr lvl="1"/>
            <a:r>
              <a:rPr lang="en-US" altLang="zh-TW" dirty="0"/>
              <a:t>e.g. Sales = 100+25print -100TV+67Radio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基礎假設</a:t>
            </a:r>
            <a:endParaRPr lang="en-US" altLang="zh-TW" dirty="0" smtClean="0"/>
          </a:p>
          <a:p>
            <a:pPr lvl="1"/>
            <a:r>
              <a:rPr lang="zh-TW" altLang="en-US" dirty="0"/>
              <a:t>依變</a:t>
            </a:r>
            <a:r>
              <a:rPr lang="zh-TW" altLang="en-US" dirty="0" smtClean="0"/>
              <a:t>量為隨機變數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變數之間有統計關聯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自變數與依變數有線性關係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自變數之間的共線性</a:t>
            </a:r>
            <a:r>
              <a:rPr lang="en-US" altLang="zh-TW" dirty="0" smtClean="0"/>
              <a:t>(Co-linearity 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多元迴歸分析 </a:t>
            </a:r>
            <a:r>
              <a:rPr lang="en-US" altLang="zh-TW" dirty="0" smtClean="0"/>
              <a:t>(Multiple Regression)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987542"/>
      </p:ext>
    </p:extLst>
  </p:cSld>
  <p:clrMapOvr>
    <a:masterClrMapping/>
  </p:clrMapOvr>
  <p:transition spd="slow">
    <p:pull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zh-TW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/>
                      </a:rPr>
                      <m:t>+ 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𝑘𝑖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zh-TW" altLang="en-US" i="1">
                        <a:latin typeface="Cambria Math"/>
                      </a:rPr>
                      <m:t>𝜖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i="1" smtClean="0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 smtClean="0"/>
                  <a:t> 為自變量</a:t>
                </a:r>
                <a:endParaRPr lang="en-US" altLang="zh-TW" dirty="0" smtClean="0"/>
              </a:p>
              <a:p>
                <a:pPr lvl="1"/>
                <a:r>
                  <a:rPr lang="en-US" altLang="zh-TW" dirty="0"/>
                  <a:t>y </a:t>
                </a:r>
                <a:r>
                  <a:rPr lang="zh-TW" altLang="en-US" dirty="0"/>
                  <a:t>是依變數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b</a:t>
                </a:r>
                <a:r>
                  <a:rPr lang="en-US" altLang="zh-TW" sz="1600" dirty="0" smtClean="0"/>
                  <a:t>i</a:t>
                </a:r>
                <a:r>
                  <a:rPr lang="en-US" altLang="zh-TW" dirty="0" smtClean="0"/>
                  <a:t> </a:t>
                </a:r>
                <a:r>
                  <a:rPr lang="zh-TW" altLang="en-US" dirty="0"/>
                  <a:t>是迴歸係數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</a:t>
                </a:r>
                <a:r>
                  <a:rPr lang="en-US" altLang="zh-TW" sz="1600" dirty="0"/>
                  <a:t>0</a:t>
                </a:r>
                <a:r>
                  <a:rPr lang="zh-TW" altLang="en-US" dirty="0"/>
                  <a:t>是截距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zh-TW" altLang="en-US" dirty="0"/>
                  <a:t>是誤差</a:t>
                </a:r>
              </a:p>
              <a:p>
                <a:r>
                  <a:rPr lang="zh-TW" altLang="en-US" dirty="0" smtClean="0"/>
                  <a:t>目標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zh-TW" altLang="en-US" dirty="0"/>
                  <a:t>最小化殘差平方和</a:t>
                </a:r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數學模型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85184"/>
            <a:ext cx="43434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887924"/>
      </p:ext>
    </p:extLst>
  </p:cSld>
  <p:clrMapOvr>
    <a:masterClrMapping/>
  </p:clrMapOvr>
  <p:transition spd="slow">
    <p:pull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brick_d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Brick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"Yes"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east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Neighborhood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"East"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north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ifelse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Neighborhood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"North"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建立變數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722316"/>
      </p:ext>
    </p:extLst>
  </p:cSld>
  <p:clrMapOvr>
    <a:masterClrMapping/>
  </p:clrMapOvr>
  <p:transition spd="slow">
    <p:pull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set.seed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110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floor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0.6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house_prices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[-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sub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建立訓練</a:t>
            </a:r>
            <a:r>
              <a:rPr lang="zh-TW" altLang="en-US" dirty="0" smtClean="0"/>
              <a:t>與測試資料集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488493"/>
      </p:ext>
    </p:extLst>
  </p:cSld>
  <p:clrMapOvr>
    <a:masterClrMapping/>
  </p:clrMapOvr>
  <p:transition spd="slow">
    <p:pull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lm.fit1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lm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Price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SqFt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Bathrooms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Bedrooms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Offers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north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east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+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brick_d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lm.fit1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建立多元迴歸模型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0176898"/>
      </p:ext>
    </p:extLst>
  </p:cSld>
  <p:clrMapOvr>
    <a:masterClrMapping/>
  </p:clrMapOvr>
  <p:transition spd="slow">
    <p:pull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641850"/>
          </a:xfrm>
        </p:spPr>
        <p:txBody>
          <a:bodyPr/>
          <a:lstStyle/>
          <a:p>
            <a:r>
              <a:rPr lang="zh-TW" altLang="en-US" sz="2400" dirty="0" smtClean="0"/>
              <a:t>資料集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參數估計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/>
              <a:t>公式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房租預測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80" y="1340768"/>
            <a:ext cx="7504679" cy="139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34" y="3140968"/>
            <a:ext cx="6143125" cy="225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8" y="5780112"/>
            <a:ext cx="703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026156"/>
      </p:ext>
    </p:extLst>
  </p:cSld>
  <p:clrMapOvr>
    <a:masterClrMapping/>
  </p:clrMapOvr>
  <p:transition spd="slow">
    <p:pull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kumimoji="1" lang="zh-TW" altLang="en-US" dirty="0" smtClean="0"/>
              <a:t>如同檢驗簡單迴歸模型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檢視模型是否適配資料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檢驗每個自變數是否都為顯著</a:t>
            </a:r>
            <a:endParaRPr kumimoji="1" lang="en-US" altLang="zh-TW" dirty="0" smtClean="0"/>
          </a:p>
          <a:p>
            <a:r>
              <a:rPr lang="zh-TW" altLang="en-US" dirty="0"/>
              <a:t>檢驗</a:t>
            </a:r>
            <a:r>
              <a:rPr lang="zh-TW" altLang="en-US" dirty="0" smtClean="0"/>
              <a:t>假說</a:t>
            </a:r>
            <a:endParaRPr lang="en-US" altLang="zh-TW" dirty="0" smtClean="0"/>
          </a:p>
          <a:p>
            <a:endParaRPr kumimoji="1" lang="en-US" altLang="zh-TW" dirty="0"/>
          </a:p>
          <a:p>
            <a:endParaRPr lang="en-US" altLang="zh-TW" dirty="0" smtClean="0"/>
          </a:p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F</a:t>
            </a:r>
            <a:r>
              <a:rPr kumimoji="1" lang="zh-TW" altLang="en-US" dirty="0" smtClean="0"/>
              <a:t>統計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檢驗多元迴歸模型</a:t>
            </a:r>
            <a:endParaRPr kumimoji="1"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31" y="2911109"/>
            <a:ext cx="42957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31" y="3487173"/>
            <a:ext cx="39528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492888" cy="201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5655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641850"/>
          </a:xfrm>
        </p:spPr>
        <p:txBody>
          <a:bodyPr/>
          <a:lstStyle/>
          <a:p>
            <a:r>
              <a:rPr kumimoji="1" lang="zh-TW" altLang="en-US" dirty="0" smtClean="0"/>
              <a:t>預測分析</a:t>
            </a:r>
            <a:r>
              <a:rPr kumimoji="1" lang="en-US" altLang="zh-TW" dirty="0" smtClean="0"/>
              <a:t> (Predictive Analysis)</a:t>
            </a:r>
          </a:p>
          <a:p>
            <a:pPr lvl="1"/>
            <a:r>
              <a:rPr lang="zh-TW" altLang="en-US" dirty="0" smtClean="0"/>
              <a:t>從經驗中學習，預測個人未來行為已便做出更佳決定</a:t>
            </a:r>
            <a:endParaRPr lang="en-US" altLang="zh-TW" dirty="0" smtClean="0"/>
          </a:p>
          <a:p>
            <a:pPr lvl="1"/>
            <a:endParaRPr kumimoji="1" lang="en-US" altLang="zh-TW" dirty="0"/>
          </a:p>
          <a:p>
            <a:r>
              <a:rPr lang="zh-TW" altLang="en-US" dirty="0" smtClean="0"/>
              <a:t>要預測什麼？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個人或特定行為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（例如：行動、事件或發生狀況）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 </a:t>
            </a:r>
            <a:r>
              <a:rPr lang="en-US" altLang="zh-TW" dirty="0" smtClean="0"/>
              <a:t>e.g.  </a:t>
            </a:r>
            <a:r>
              <a:rPr lang="zh-TW" altLang="en-US" dirty="0" smtClean="0"/>
              <a:t>每位顧客最可能點擊哪則廣告？</a:t>
            </a:r>
            <a:endParaRPr kumimoji="1" lang="en-US" altLang="zh-TW" dirty="0" smtClean="0"/>
          </a:p>
          <a:p>
            <a:pPr lvl="1"/>
            <a:endParaRPr lang="en-US" altLang="zh-TW" dirty="0"/>
          </a:p>
          <a:p>
            <a:r>
              <a:rPr kumimoji="1" lang="zh-TW" altLang="en-US" dirty="0" smtClean="0"/>
              <a:t>要做什麼用？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根據預測所做的決定，組織回應各項預測，或從預測得知應採取行動</a:t>
            </a:r>
            <a:endParaRPr lang="en-US" altLang="zh-TW" dirty="0" smtClean="0"/>
          </a:p>
          <a:p>
            <a:pPr lvl="1"/>
            <a:r>
              <a:rPr lang="en-US" altLang="zh-TW" dirty="0"/>
              <a:t> e.g.  </a:t>
            </a:r>
            <a:r>
              <a:rPr lang="zh-TW" altLang="en-US" dirty="0" smtClean="0"/>
              <a:t>依據點擊可能性及廣告商每次點擊的付費金額，秀出效益最佳的廣告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預測分析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619601"/>
      </p:ext>
    </p:extLst>
  </p:cSld>
  <p:clrMapOvr>
    <a:masterClrMapping/>
  </p:clrMapOvr>
  <p:transition spd="slow">
    <p:pull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迴歸平方和</a:t>
            </a:r>
            <a:r>
              <a:rPr lang="en-US" altLang="zh-TW" dirty="0" smtClean="0"/>
              <a:t>(</a:t>
            </a:r>
            <a:r>
              <a:rPr lang="en-US" altLang="zh-TW" dirty="0"/>
              <a:t>regression SS) </a:t>
            </a:r>
            <a:r>
              <a:rPr lang="en-US" altLang="zh-TW" dirty="0" smtClean="0"/>
              <a:t>– </a:t>
            </a:r>
            <a:r>
              <a:rPr lang="zh-TW" altLang="en-US" dirty="0"/>
              <a:t>依變數的變化歸咎</a:t>
            </a:r>
            <a:r>
              <a:rPr lang="zh-TW" altLang="en-US" dirty="0" smtClean="0"/>
              <a:t>於迴歸模型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誤差平方和</a:t>
            </a:r>
            <a:r>
              <a:rPr lang="en-US" altLang="zh-TW" dirty="0" smtClean="0"/>
              <a:t>(</a:t>
            </a:r>
            <a:r>
              <a:rPr lang="en-US" altLang="zh-TW" dirty="0"/>
              <a:t>error SS)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依變數的變化非歸咎於線性模型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總和</a:t>
            </a:r>
            <a:r>
              <a:rPr lang="zh-TW" altLang="en-US" dirty="0"/>
              <a:t>平方和</a:t>
            </a:r>
            <a:r>
              <a:rPr lang="en-US" altLang="zh-TW" dirty="0" smtClean="0"/>
              <a:t> (</a:t>
            </a:r>
            <a:r>
              <a:rPr lang="en-US" altLang="zh-TW" dirty="0"/>
              <a:t>total SS) </a:t>
            </a:r>
            <a:r>
              <a:rPr lang="en-US" altLang="zh-TW" dirty="0" smtClean="0"/>
              <a:t>– </a:t>
            </a:r>
            <a:r>
              <a:rPr lang="zh-TW" altLang="en-US" dirty="0"/>
              <a:t>依變數整體變化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F</a:t>
            </a:r>
            <a:r>
              <a:rPr lang="zh-TW" altLang="en-US" dirty="0" smtClean="0"/>
              <a:t>統計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32856"/>
            <a:ext cx="1638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73016"/>
            <a:ext cx="15811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5229200"/>
            <a:ext cx="45624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229821"/>
      </p:ext>
    </p:extLst>
  </p:cSld>
  <p:clrMapOvr>
    <a:masterClrMapping/>
  </p:clrMapOvr>
  <p:transition spd="slow">
    <p:pull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迴歸平方平均</a:t>
                </a:r>
                <a:r>
                  <a:rPr lang="en-US" altLang="zh-TW" dirty="0" smtClean="0"/>
                  <a:t>(Model Mean Square) </a:t>
                </a:r>
              </a:p>
              <a:p>
                <a:pPr lvl="1"/>
                <a:r>
                  <a:rPr lang="en-US" altLang="zh-TW" dirty="0" smtClean="0"/>
                  <a:t>Regression SS / Regression </a:t>
                </a:r>
                <a:r>
                  <a:rPr lang="en-US" altLang="zh-TW" dirty="0" err="1" smtClean="0"/>
                  <a:t>d.f</a:t>
                </a:r>
                <a:r>
                  <a:rPr lang="en-US" altLang="zh-TW" dirty="0" smtClean="0"/>
                  <a:t> (k)</a:t>
                </a:r>
              </a:p>
              <a:p>
                <a:pPr lvl="1"/>
                <a:r>
                  <a:rPr lang="en-US" altLang="zh-TW" dirty="0"/>
                  <a:t>k</a:t>
                </a:r>
                <a:r>
                  <a:rPr lang="en-US" altLang="zh-TW" dirty="0" smtClean="0"/>
                  <a:t> = </a:t>
                </a:r>
                <a:r>
                  <a:rPr lang="zh-TW" altLang="en-US" dirty="0" smtClean="0"/>
                  <a:t>自變數的數量</a:t>
                </a:r>
                <a:endParaRPr lang="en-US" altLang="zh-TW" dirty="0" smtClean="0"/>
              </a:p>
              <a:p>
                <a:r>
                  <a:rPr lang="zh-TW" altLang="en-US" dirty="0" smtClean="0"/>
                  <a:t>誤差平方平均</a:t>
                </a:r>
                <a:r>
                  <a:rPr lang="en-US" altLang="zh-TW" dirty="0" smtClean="0"/>
                  <a:t>(Error Mean Square)</a:t>
                </a:r>
              </a:p>
              <a:p>
                <a:pPr lvl="1"/>
                <a:r>
                  <a:rPr lang="en-US" altLang="zh-TW" dirty="0" smtClean="0"/>
                  <a:t>Error SS / Error </a:t>
                </a:r>
                <a:r>
                  <a:rPr lang="en-US" altLang="zh-TW" dirty="0" err="1" smtClean="0"/>
                  <a:t>d.f.</a:t>
                </a:r>
                <a:r>
                  <a:rPr lang="en-US" altLang="zh-TW" dirty="0" smtClean="0"/>
                  <a:t> (n-k-1)</a:t>
                </a:r>
              </a:p>
              <a:p>
                <a:pPr lvl="1"/>
                <a:r>
                  <a:rPr lang="en-US" altLang="zh-TW" dirty="0" smtClean="0"/>
                  <a:t>n = </a:t>
                </a:r>
                <a:r>
                  <a:rPr lang="zh-TW" altLang="en-US" dirty="0" smtClean="0"/>
                  <a:t>觀測值的數量</a:t>
                </a:r>
                <a:r>
                  <a:rPr lang="en-US" altLang="zh-TW" dirty="0" smtClean="0"/>
                  <a:t> </a:t>
                </a:r>
              </a:p>
              <a:p>
                <a:r>
                  <a:rPr lang="en-US" altLang="zh-TW" dirty="0"/>
                  <a:t>F</a:t>
                </a:r>
                <a:r>
                  <a:rPr lang="zh-TW" altLang="en-US" dirty="0" smtClean="0"/>
                  <a:t>統計</a:t>
                </a:r>
                <a:r>
                  <a:rPr lang="en-US" altLang="zh-TW" dirty="0" smtClean="0"/>
                  <a:t>(F-Statistic)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𝐹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/>
                          </a:rPr>
                          <m:t>𝑀𝑜𝑑𝑒𝑙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𝑀𝑒𝑎𝑛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𝑆𝑞𝑢𝑎𝑟𝑒</m:t>
                        </m:r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𝐸𝑟𝑟𝑜𝑟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𝑀𝑒𝑎𝑛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𝑆𝑞𝑢𝑎𝑟𝑒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F</a:t>
            </a:r>
            <a:r>
              <a:rPr lang="zh-TW" altLang="en-US" dirty="0" smtClean="0"/>
              <a:t>統計 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3492888" cy="201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858925"/>
      </p:ext>
    </p:extLst>
  </p:cSld>
  <p:clrMapOvr>
    <a:masterClrMapping/>
  </p:clrMapOvr>
  <p:transition spd="slow">
    <p:pull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驗證模型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</a:t>
            </a:r>
            <a:r>
              <a:rPr lang="en-US" altLang="zh-TW" sz="1600" dirty="0" smtClean="0"/>
              <a:t>0</a:t>
            </a:r>
            <a:r>
              <a:rPr lang="zh-TW" altLang="en-US" dirty="0" smtClean="0"/>
              <a:t>沒有變數顯著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</a:t>
            </a:r>
            <a:r>
              <a:rPr lang="en-US" altLang="zh-TW" sz="1600" dirty="0"/>
              <a:t>a</a:t>
            </a:r>
            <a:r>
              <a:rPr lang="zh-TW" altLang="en-US" dirty="0" smtClean="0"/>
              <a:t>至少有一個自變數顯著</a:t>
            </a:r>
            <a:endParaRPr lang="en-US" altLang="zh-TW" dirty="0" smtClean="0"/>
          </a:p>
          <a:p>
            <a:r>
              <a:rPr lang="zh-TW" altLang="en-US" dirty="0" smtClean="0"/>
              <a:t>驗證</a:t>
            </a:r>
            <a:r>
              <a:rPr lang="zh-TW" altLang="en-US" dirty="0"/>
              <a:t>變數</a:t>
            </a:r>
            <a:endParaRPr lang="en-US" altLang="zh-TW" dirty="0"/>
          </a:p>
          <a:p>
            <a:pPr lvl="1"/>
            <a:r>
              <a:rPr lang="en-US" altLang="zh-TW" dirty="0" smtClean="0"/>
              <a:t>H</a:t>
            </a:r>
            <a:r>
              <a:rPr lang="en-US" altLang="zh-TW" sz="1600" dirty="0" smtClean="0"/>
              <a:t>0</a:t>
            </a:r>
            <a:r>
              <a:rPr lang="zh-TW" altLang="en-US" dirty="0" smtClean="0"/>
              <a:t>迴歸係數等於</a:t>
            </a:r>
            <a:r>
              <a:rPr lang="en-US" altLang="zh-TW" dirty="0" smtClean="0"/>
              <a:t>0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H</a:t>
            </a:r>
            <a:r>
              <a:rPr lang="en-US" altLang="zh-TW" sz="1600" dirty="0" smtClean="0"/>
              <a:t>a</a:t>
            </a:r>
            <a:r>
              <a:rPr lang="zh-TW" altLang="en-US" dirty="0"/>
              <a:t>迴歸</a:t>
            </a:r>
            <a:r>
              <a:rPr lang="zh-TW" altLang="en-US" dirty="0" smtClean="0"/>
              <a:t>係數不等於</a:t>
            </a:r>
            <a:r>
              <a:rPr lang="en-US" altLang="zh-TW" dirty="0"/>
              <a:t>0</a:t>
            </a:r>
            <a:endParaRPr lang="zh-TW" altLang="en-US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檢驗模型與變數</a:t>
            </a:r>
            <a:endParaRPr lang="zh-TW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51270"/>
            <a:ext cx="21717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5229200"/>
            <a:ext cx="55149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596458"/>
      </p:ext>
    </p:extLst>
  </p:cSld>
  <p:clrMapOvr>
    <a:masterClrMapping/>
  </p:clrMapOvr>
  <p:transition spd="slow">
    <p:pull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相關強度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殘值分析 </a:t>
            </a:r>
            <a:r>
              <a:rPr lang="en-US" altLang="zh-TW" dirty="0" smtClean="0"/>
              <a:t>(Residual Analysis)</a:t>
            </a:r>
          </a:p>
          <a:p>
            <a:r>
              <a:rPr lang="zh-TW" altLang="en-US" dirty="0"/>
              <a:t>直方</a:t>
            </a:r>
            <a:r>
              <a:rPr lang="zh-TW" altLang="en-US" dirty="0" smtClean="0"/>
              <a:t>圖 </a:t>
            </a:r>
            <a:r>
              <a:rPr lang="en-US" altLang="zh-TW" dirty="0" smtClean="0"/>
              <a:t>(</a:t>
            </a:r>
            <a:r>
              <a:rPr lang="zh-TW" altLang="en-US" dirty="0" smtClean="0"/>
              <a:t>確認為常態分佈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殘</a:t>
            </a:r>
            <a:r>
              <a:rPr lang="zh-TW" altLang="en-US" dirty="0" smtClean="0"/>
              <a:t>值對預測值的分析</a:t>
            </a:r>
            <a:endParaRPr lang="en-US" altLang="zh-TW" dirty="0" smtClean="0"/>
          </a:p>
          <a:p>
            <a:r>
              <a:rPr lang="zh-TW" altLang="en-US" dirty="0"/>
              <a:t>殘值對</a:t>
            </a:r>
            <a:r>
              <a:rPr lang="zh-TW" altLang="en-US" dirty="0" smtClean="0"/>
              <a:t>時間序列的分析</a:t>
            </a:r>
            <a:endParaRPr lang="en-US" altLang="zh-TW" dirty="0" smtClean="0"/>
          </a:p>
          <a:p>
            <a:r>
              <a:rPr lang="zh-TW" altLang="en-US" dirty="0"/>
              <a:t>殘值對自變數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其他驗證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49720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813984"/>
      </p:ext>
    </p:extLst>
  </p:cSld>
  <p:clrMapOvr>
    <a:masterClrMapping/>
  </p:clrMapOvr>
  <p:transition spd="slow">
    <p:pull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lm.fit1.step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stepAIC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lm.fit1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summary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lm.fit1.step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減少不顯著的變數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2655691"/>
      </p:ext>
    </p:extLst>
  </p:cSld>
  <p:clrMapOvr>
    <a:masterClrMapping/>
  </p:clrMapOvr>
  <p:transition spd="slow">
    <p:pull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VIF</a:t>
            </a:r>
            <a:endParaRPr lang="en-US" altLang="zh-TW" dirty="0"/>
          </a:p>
          <a:p>
            <a:pPr lvl="1"/>
            <a:r>
              <a:rPr lang="zh-TW" altLang="en-US" dirty="0" smtClean="0"/>
              <a:t>評估迴歸係數的變異</a:t>
            </a:r>
            <a:r>
              <a:rPr lang="zh-TW" altLang="en-US" dirty="0"/>
              <a:t>數是否因共</a:t>
            </a:r>
            <a:r>
              <a:rPr lang="zh-TW" altLang="en-US" dirty="0" smtClean="0"/>
              <a:t>線性而增加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/>
              <a:t>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&gt;</a:t>
            </a:r>
            <a:r>
              <a:rPr lang="zh-TW" altLang="en-US" sz="18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vif</a:t>
            </a:r>
            <a:r>
              <a:rPr lang="en-US" altLang="zh-TW" sz="18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lm.fit1</a:t>
            </a:r>
            <a:r>
              <a:rPr lang="en-US" altLang="zh-TW" sz="18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>
              <a:buFont typeface="Wingdings" pitchFamily="2" charset="2"/>
              <a:buChar char="Ø"/>
            </a:pP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SqFt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Bathrooms  Bedrooms    Offers     north      east  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brick_d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2.077096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1.760002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1.816514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1.798679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3.084402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1.879012</a:t>
            </a:r>
            <a:r>
              <a:rPr lang="zh-TW" altLang="en-US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1.172261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檢視共線性</a:t>
            </a:r>
            <a:endParaRPr lang="zh-TW" altLang="en-US" dirty="0"/>
          </a:p>
        </p:txBody>
      </p:sp>
      <p:pic>
        <p:nvPicPr>
          <p:cNvPr id="1026" name="Picture 2" descr="\mathrm{VIF}= \frac{1}{1-R^2_i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4802"/>
            <a:ext cx="2232248" cy="8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35245"/>
      </p:ext>
    </p:extLst>
  </p:cSld>
  <p:clrMapOvr>
    <a:masterClrMapping/>
  </p:clrMapOvr>
  <p:transition spd="slow">
    <p:pull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訓練資料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 smtClean="0">
                <a:solidFill>
                  <a:srgbClr val="5F5F00"/>
                </a:solidFill>
                <a:highlight>
                  <a:srgbClr val="FFFFFF"/>
                </a:highlight>
              </a:rPr>
              <a:t>predict.price</a:t>
            </a: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lm.fit1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error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residuals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lm.fit1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altLang="zh-TW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dirty="0"/>
              <a:t>測試資料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predict.price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lm.fit1,newdata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error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predict.price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Price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預測值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529122"/>
      </p:ext>
    </p:extLst>
  </p:cSld>
  <p:clrMapOvr>
    <a:masterClrMapping/>
  </p:clrMapOvr>
  <p:transition spd="slow">
    <p:pull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error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error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檢視殘值</a:t>
            </a:r>
            <a:endParaRPr lang="zh-TW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3807321" cy="23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4268234" cy="265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995433"/>
      </p:ext>
    </p:extLst>
  </p:cSld>
  <p:clrMapOvr>
    <a:masterClrMapping/>
  </p:clrMapOvr>
  <p:transition spd="slow">
    <p:pull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training_data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Price,training_data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predict.price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b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Price,validation_data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400" dirty="0" err="1">
                <a:solidFill>
                  <a:srgbClr val="5F5F00"/>
                </a:solidFill>
                <a:highlight>
                  <a:srgbClr val="FFFFFF"/>
                </a:highlight>
              </a:rPr>
              <a:t>predict.price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a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b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b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</a:t>
            </a:r>
            <a:r>
              <a:rPr lang="en-US" altLang="zh-TW" dirty="0" smtClean="0"/>
              <a:t>R Square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7687202"/>
      </p:ext>
    </p:extLst>
  </p:cSld>
  <p:clrMapOvr>
    <a:masterClrMapping/>
  </p:clrMapOvr>
  <p:transition spd="slow">
    <p:pull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分類問題</a:t>
            </a:r>
          </a:p>
        </p:txBody>
      </p:sp>
    </p:spTree>
    <p:extLst>
      <p:ext uri="{BB962C8B-B14F-4D97-AF65-F5344CB8AC3E}">
        <p14:creationId xmlns:p14="http://schemas.microsoft.com/office/powerpoint/2010/main" val="361510818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63414"/>
            <a:ext cx="8229600" cy="4641850"/>
          </a:xfrm>
        </p:spPr>
        <p:txBody>
          <a:bodyPr/>
          <a:lstStyle/>
          <a:p>
            <a:r>
              <a:rPr kumimoji="1" lang="zh-TW" altLang="en-US" dirty="0" smtClean="0"/>
              <a:t>買尿布的顧客也有可能會買啤酒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因為大部分是男性去買的</a:t>
            </a:r>
            <a:r>
              <a:rPr lang="en-US" altLang="zh-TW" dirty="0" smtClean="0"/>
              <a:t>?</a:t>
            </a:r>
            <a:endParaRPr kumimoji="1" lang="en-US" altLang="zh-TW" dirty="0" smtClean="0"/>
          </a:p>
          <a:p>
            <a:endParaRPr lang="en-US" altLang="zh-TW" sz="1400" dirty="0" smtClean="0"/>
          </a:p>
          <a:p>
            <a:r>
              <a:rPr lang="zh-TW" altLang="en-US" dirty="0" smtClean="0"/>
              <a:t>上網查費率方案的用戶容易更換手機業者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因為客戶提前解約有違約金要付，所以會先觀看費率，提醒自己何時該更改費率或業者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marL="0" indent="0">
              <a:buNone/>
            </a:pPr>
            <a:endParaRPr lang="en-US" altLang="zh-TW" sz="1400" dirty="0"/>
          </a:p>
          <a:p>
            <a:r>
              <a:rPr kumimoji="1" lang="zh-TW" altLang="en-US" dirty="0" smtClean="0"/>
              <a:t>同個朋友圈的人都會用同一家手機電信公司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社交效應</a:t>
            </a:r>
            <a:r>
              <a:rPr kumimoji="1" lang="en-US" altLang="zh-TW" dirty="0" smtClean="0"/>
              <a:t>)</a:t>
            </a:r>
          </a:p>
          <a:p>
            <a:pPr lvl="1"/>
            <a:r>
              <a:rPr lang="zh-TW" altLang="en-US" dirty="0" smtClean="0"/>
              <a:t>若意見領袖更換手機電信業者，他的朋友們更換業者的機率高達七倍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受到網內互打的省錢方案</a:t>
            </a:r>
            <a:r>
              <a:rPr lang="zh-TW" altLang="en-US" dirty="0" smtClean="0"/>
              <a:t>影響</a:t>
            </a:r>
            <a:r>
              <a:rPr lang="en-US" altLang="zh-TW" dirty="0" smtClean="0"/>
              <a:t>?</a:t>
            </a:r>
          </a:p>
          <a:p>
            <a:pPr lvl="1"/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預測可能得到出乎意料的結論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964064"/>
      </p:ext>
    </p:extLst>
  </p:cSld>
  <p:clrMapOvr>
    <a:masterClrMapping/>
  </p:clrMapOvr>
  <p:transition spd="slow">
    <p:pull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從顧客的通聯記錄預測哪些客戶容易更換電信業者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632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顧客流失分析</a:t>
            </a:r>
          </a:p>
        </p:txBody>
      </p:sp>
      <p:sp>
        <p:nvSpPr>
          <p:cNvPr id="56324" name="AutoShape 2" descr="data:image/jpeg;base64,/9j/4AAQSkZJRgABAQAAAQABAAD/2wCEAAkGBhQOEBQUEBAWFBUVERUQFRIYFBUUGBQVFxYVGxgVFRgZHycgGBsnGRgWIDIgIygpLDAsGB4zNTAqNSYrLCkBCQoKDgwOGg8PGTUkHyQpKTQqLDApMDUyLC0sKS8qLC0wNTQ1NC8sKTYwLDQsNC4pLC8sKSw0NCwsLCk0LCwsNP/AABEIAH8BjgMBIgACEQEDEQH/xAAcAAEAAgMBAQEAAAAAAAAAAAAABgcDBAUIAgH/xABTEAABAwIDBAMIDQgHBwUAAAABAAIDBBEFEiEGBxMxQVFhFhciVHGTlNIIFBUyNVNVc4GRstHTGCM0UnSSobMzVmJyw+LjQ6KkscHC4SQlQkWj/8QAGgEBAQEBAQEBAAAAAAAAAAAAAAUEAwYBAv/EADIRAAICAQIDBgUBCQAAAAAAAAABAgMRBBIxQYEFEyFhcZEiUcHR8DIUMzRDUlNUoeH/2gAMAwEAAhEDEQA/ALwREQBERAERYaqVzGEsjMjuhoLW3+lxAC+pZPjeDMiheJ1OMSEiGCGFvR+cZI763af7qj9Ts5jMp8Kd/kFQGD6mkBbq9GpLMrIrqZJ6pr9Ncn0LURVENjMWH+1f6UfWW9SYNjcR8GYnsfMyQf7910loa+V0fc/C1c+dUiz0UWwmvxNthU0kTx0vZK1jvLlJIP8ABShpuNRbs00+pYbK3W8ZT9Hk1wnvWcNeqP1ERcjoEREAREQBERAEREAREQBERAEREAREQBERAEREAREQBERAEREAREQBERAEREAREQBERAEREAX494aCToALk9i/VBMW3rxQTPjjgMoYcvEDw0OI520Ol9L9K706ey54rWTjbdCpZm8GltDvBqjJloqd4jbpxHwvJf2gEeCPLr5OSxYJtFi1ZJka1rANXSPgLWtH08z2D/yuzs7vENfO2KOkcP8A5OeZAQxo5uPg9oFushTRb7bVp13cqUnjm8mOut3PerW15LBho4nNYBI/O7pflDbnsaOQ+tZkRSm8+JRSwFG9u8XnpKdj6Vt3mYMIyGTwcrzyHaBqpIuJtbtMMNhbIYzJmkEdg7La7XG97H9X+K7adN2xxHd5fM5XtKt5ePP5Fed3mKfFn0Z33J3eYp8WfRnfcuv342+Ju86PVTvxt8Td50eqrvd2f4y90SN8P779mdLY/baWdwirIHseT4Moje1jv7LtPBPbyPYec1Vcd+NvibvOj1V29ld4MeISmLhmJ+XM0Fwdnt74DQaga26r9Sm6rSW+Nnd7Vz8Uzdp9TX4Q7zc/QliIimm8IiIAiIgCIiAIiIAiIgCIiAIiIAiIgCIiAIiIAiIgCIiAIiIAiIgCIiAIiIAiIgCIiA5eObQU9GAKqQMEmYAZXOzAAX0aD1j61FvdbA/1IfR5PUXX2k2LgxGUSTTSNLWZA1rmAAXJPNpN7n+AXJG6ak+Pm8meP1FTo/ZowW6ck+eOBPu7+U/hjFrlkleC4fTxsElLCxjZWtddrMmZtrtJBAPI9PWuivljA0AAWAFgOoBfSnSk5PLN0VhYCj9Vt7RQvdHJUWcxxY4cOU2cDYi4bbmpAV5+2r/Tqr9pl+25UOz9JDUycZt+C5GLW6mVEU48y3O+NQeM/wD5y+qtav2zwupaGzyskaDmDXQykA2IvqznYn61S6Kyux6U8qUvdfYlvtO1rDS9n9y2fdbA/wBSH0eT1E91sD/Uh9Hk9RVMpHsdhNJWScKpkkjkJ/Nua5ga7+yczTZ3Vrr5ea3QV1xc3OeF5/8ABXrJzkoqEfYm3utgf6kPo8nqLJT49gsbmvYImuaczXCCQEHrByL4701J8fN+/F6id6ak+Pm/fi9RTt2kf8yf50Nu3U/0R/OpMsNxOOqjEkL87HXs6xHIkHQ2I1HStpcbZnZ6PD43RxSve1z+JZ5abGwBtlA00C7Kk2KKm1B+HIp1uTit3HmERFzP2EXm3E97WLV9bIzD3Pa3M8R08ULJHZGk6uu1zibC5PLqssndBtR+pWeiN/DQF8bWY+MOop6ksz8KMvDL2zG4AF+gXI1Uf3XbwzjkMrnwiJ8UgYQ1xc1wcCWkX1B0It5OvSltosZx+SllbWtqhTlv50vpmsbluPfOyC2tulcrYjEcVhbL7ktnLS5vF4UIlGaxy5rtNtLoD1oi8490G1H6lZ6I38NaWI7wcfocjqqSeIOPg8Wnja1xHMeFGLoD02i4mxW0BxKgp6lzQ10sd3NHIOaS11uzM027LLr1EIkY5ruTmlpsbGxFjY9CA5T9tKFpIOIUoINiDUwgg9R8JRbb7e9Bh0DHUj4KuR8mTK2djgxoBJc7ISeoDlz7LGG1u4/DopHMfjIjIPvHugDmjouC4dHYFHdq91FPBE11BiUNS/PZ0bp6aMhpB8JpMgB1tp2oC7sD3j0VTTRSvq6eF0kbXuhfUxB0biNWm5B0PYFkxTeHQwQSytraaUxxPkETamEukLWkhjQHHUkWHlVP4budoHQxmfGomSljTIxstO5rHkatDs+tjpdfdbubw8RvMWNxOkDHFjXSU7WufY5Q459ATbVATrd/vjhxKOU1joKR8b2gB07GiRrgbFucg3FrHyjrUtG21Af/ALCl9Jh9ZUBsluqhqGPdiGIwUrg4NjY2opZS4W1c60hAF7W16+y8jpdyOGyPa1mNNe5xsGNdTlzuxoDib/QgL1Buv1a+H0TaeGOJl8scbIm3NzlY0NFz0mwUe3g7fRYJTtlkjMrnv4ccQIbmIFyXOIOVoHTY8xp1Ac/Ft8+G0k8kMkry+J5jflic4BzTZwv02Nx9C0+/1hfxkvmXKrsR3nYdUyulm2eidI85nu9tOBc48ybRgXPWtbu+wr+rkXpb/UQFtd/rC/jJfMuTv9YX8ZL5lyoHazHKasdGaTD20Ya1wc1srpc5JFiSQLW/6qRs28wsAA7OxEgAE+236nr94gLb7/WF/GS+ZcpfsxtTBikHHpXlzM5jN2lpDhYkEHsIP0rzt3fYV/VyL0t/qKZ7Db7KSOSKkZhgpIXyBgcyXiBr3kAOcCxpIva5uSB12QF2Ii5e1GNCgoqiocR+ahe8X6XAeA36XFo+lARvZjetDiOIzUUcL2mPiZZSQWycN2V2g1aOkc7jq5L4xTfVhtNNJC+Z5dG8xuyxPcA5ps4A9NiCFVO57FI8LjrcTqmvc1gjpGBoBc+SV2dwFyBoGMJJPIrJiW1uz1TM+WTC6rPI8yPIkygucbk5RLYXOuiAsjv9YX8ZL5lyd/rC/jJfMuVXe7uznyXWeeP4ye7uznyXWeeP4yAtIb+sL+Nl8y9T6jq2zRskjcHMexsjHDk5rgC0jygheb/d3Zz5Kq/PH8ZXLu63gUuKsfHSRSQinZG3hva0AMIIZlyuIsMtreRATFERAERY6i+R2XnlNvLbRAVbW7qaqWR7zNBd73POsnNzif1O1bWAbsJ6aqhlfLCWxyB5AL7m3Vdo6bLnCsxvqqPNs9VbOG12MCaMytnMYkZnHDZqzMMw0b1XXpZvU7HHvYYwQYqjcnslxLUREXmi8CvP21f6dVftMv23L0CVSe0mylXJWVD2Usjmunkc1wboQXkghWux5xjZLc8eH1JXacZShHas+JFUXZ7ja3xOX9xa2IbP1FM0OngfG0uyhzm2BNibeWwP1L0itrbwpL3ITqmllxfsc9ERdTmSLZrYiTEY3Phlibkdlc12YOFxcHRp0Ov1FdjvQVPx0H1yeooxgOJ1MEmWje5r5LMytAJdbUCxB7VJvbmN9VR5tnqqZe9RGb22RS5Z4lClUSh8UJN+R3Nj939RQVbZnyxFuV7HBpfchw0tdoHvg0/QrBVZbP1WLGqhFQJuFxBxM0bAMvTcgKzV5/X947E7JJvHItaPYoNQTSzzCFEKnmw84biPhuT5if7bF6PsvOG4j4ck+Yn+2xej0BEN7Y/9lrfmh/MYoN7Gr+hrfnYfsyKc72/gWt+aH8xig3sav6Gt+dh+zIgLosqj9kh+gU37X/hPVuKo/ZIfoFN+1/4T0BKNznwJR/3JP50qmihe5z4Eo/7kn86Vdza7BpK6inghmML5GZWyi+moJBtrYgFpt0OKAr7H/Y/RVlVNOK2RnGlfMWcJr8rnkuIDswuLk27FCO9hh/ul7n+6c3H5fowyZ8ubJmz++y9lui99F0e8FiPyhF+/P6qgncbP7r+0OO3j8bhca78ubLmve2blpyQEw293Jswqgkqm1j5Cx0YyGINBzva3mHG3NYN3W5tmMUXth1W+I8V8eQRB48G2ty4da1tst0lbhtG+onrI5I2FgLGulJOZ4aNHNA5m6xbD7q6zFKTj09XHEziOjyOdKDdtrnwQR0oDmYxsK2nxtuGiZzmunp4eNkAP55sZJy36M/X0K08J9jvDBPFKa6RwjkbJlETWE5SCBmzG2o5qr6/dvWxYqyiJL5XlhbUASFmUgEyZiL5W6gnoLSph3gsR+UIv35/VQF/qmfZKfo9H89L9hisnYfAJMOoIaeefjPYHXk8Lpc5waM2tgDYX6ujkvza7YqmxeJsdW1xDH52Oa4sc02sdeojo8iAgNXR4mMLw6TDqynpYGYbAZjIY2eGWNOdznscLWI6tb87rl4DjuIMqYXVW0GGugEjTK32xTOLo7+E0AMBuRcDUarFtRviouHLh3ua+WljApR+f4V2wkBpbZpIALARc30F+pQT3dwn5In9PP4aAl/sh6qOaShfC9r2Oglc17HBzXDO3UEaFSrbaDF4pBLTYlS0tIY4msEroosruGLhznxm5Lg4jXl5FWWMbbYdVQ00LsLmYylDmxhlYLua92ZzXl0RJu65uLHU2K7202+ekxSBsFVhL3Ma8SNy1eQtcAQCCI+okW7UBJNi9oquKra7Esew6WnyODoxUU5cXEeDlytbaxsb35X61Hd8du6CkLbWMdK64tr+efrpz0somMewj5In9Pd+Gri2Uw/DdpGwVvtV8clGWUwiMhygRWdG029+0ZtOR5g3CAs5Uj7IbbMZWYfE7Uls9RY8gNY4z5ffkdjOtXcvOu83dVLSCtxCeqEgdOHRtAdnPFlH9JfQZWmwDb9HIaICc7lMHhqcC4c8LJGSVEpexzQQ4hzbE9oyt17AoTj222EUtVNA3Z6N4ilfDnMgYXFji0nLkNhcHpVg7hPgZnz832goHtjvVEVfURvwWjeY5nx55oQ+R4abBzjbpABHYRqeaA5ffIwr+rcXn/wDTTvkYV/VuLz/+msffdZ8hYd6OE77rPkLDvRwgMo3kYT07ORefH4avnZHCaSGnZLRUrIG1EccxAYGuIc0OaH9oDuV9LlUEze+wEWwLDufRAAfo0Xo7Casz08UjozGZImSGM82FzQSw9ovb6EBtoiIAiIgKuq97U0Uj2Oporse5h8N3NpIP/JYu/FL4tF++5S3aLaajoZQyogJc5vEzCJjg65I5k87grl98bDviHeYj+9XoKucVJaZvqyPNzjJp346Ej2S2jGI0wlsGuBLHsBvlcP8AoRY/Su0oRTbzqBhs1kjLkXIiaB5TlKmkMzXtDmEOa4BwcDcEHkQepStTTKuWXBxT4ZKFFsZxwpZa4n2iIsxoCg2979Ci/aW/y5FOVBt736FF+0t/lyrboP4mHqZdZ+4l6FRIiL2x5Mz4fWGCWOVupjkbIAeRLSDY/Upz34pfFov33KCUrw2Rhd70PaT06Ai/8FanfGw74h3mI/vUzWwi2m6t/wBDfpJNJ4s2/UbJbxJa+qbCYGNaWuc5wc4kBo7e2w+lT1cTZnF6etY6WmhLA13DzGNrCTYEgW5jULtrzOqce8xGG3HIv6dS2ZlLd5hCiLKaDzJubxeGkxl76iZkLDFOwPe4MbmLmkAuOg5Hmr97vcO+UqT0mH1lX+0nseIqqofLT1Zp2yOLzEYeIGuJuchD22bfoN7da5f5NB+Ux6KfxUBLN5+2FFPhFXHDXU0j3RANYyeJznHOzQNDrlQ32P20NNSQ1YqaqGEukiLRJKyPMA19yMxF+YXO2t3DnDqKap9v8ThMD+H7XyZvCaLZuIbc+pcPdrut93WTOFVwOE5jbcLiZswcb+/bbl2oD0P3e4d8pUnpMPrKrt/209LV0dOymqoZnCoLy2ORslmiNwucpNtSOa+PyaD8pj0U/irJB7GgBwz4kS2+obT5SR1AmQgeWxQE63OfAlH/AHJP50qmi08HwmOjgjghbaOJgjaOZsOknpJ5k9ZK2J2uLXBhs4tIaSLgG2hI6dUBTW0+xu0EtZO+nrnCJ0r3RBtW6INjJORuQWsQ2wPaDqeajPeexvj+2OI3j5s3G9tfnM1rXz8726V05thNpS4/+ulOp1Fc8A9oFxYdlgvjuC2l8em9Pf6yA4u2eymN01G+TEKt8lOCwPYat0oJLwG+ATr4RCxbDbL4zVUmfDap8UHEc3K2qdCM4tmOUHyarJtlsnjdNRvkxCqkkpwWB7HVbpQSXgN8AnXwrLFsPsvjNVS58NqZI4OI5uVtU6EZxbMcoI7NUBIu4PaXx+X09/3rewPYnaJlTC6Wvfw2ysc/NVvkbkBBcCzXNpcW/wCXNc/uC2l8em9Pf6y/W7B7S3/Tpfpr3n/uQF/ItfDo3shjbM8PkEbGyPAsHPDQHOA6AXXP0rYQHlXZrE6ylxapfh1MKibNUNLDG6SzDKLus0gjXKL36e1Tzu72j+SG+iy/iLWq9zWKU1dNPh9VGwPfI5sglfG/I92bI4Bp7Om2gPk2e4XaX5THpMnqICv95eNYhVywnE6UU7mxuEYETo8zSRc2c431U8ptuNogxobhLS0NAB9qym4AFj7/AKlA95eDYjSSwjFKnjucxxjPEdJlaCLi5Atqp1R7F7RyRsdHigyOY1zbVT7ZSARazOpAaW021+OzUc8dVhbWQuicJH+1pG5GW1dcvIFud7KS+xv/AEGp/av8Ji41du32iqI3Ry4g17HjK5hqZCHDqPgclYO6nYV+C0bo5pGvkklMr8l8rfBa0NBIBdoLk2HPsuQJoq+37fAs3zsP8xqsFV9v2+BZvnYf5jUBi3CfAzPn5vtBQXEfZC1jp3tpqSDIHuDA9sr3loPN2V4F+nQaKdbhPgZnz832gq03E1scOLzmWRkYNLM0F7msBdxYTYEnnYE27CgNzv8AWKeI0/maj8RO/wBYp4jT+ZqPxFevdDTeNQ+ej+9O6Gm8ah89H96Aod/sg8RYRxKOmHYY52k+QmRXpsvjoxCjgqQws40YkyE3ynkRfp1B1VWeyGxSGajpmxTRyOFSTZr2vIbw3AmwPK5H8FO91PwNRfMf9zkBLEREAREQHIx/ZqnrQ01LbiMOIdmLLA2vcg8tB9SjHctg3x0fpY9ZT5V9iu6Rksz3xVHCY45hHw82UnmAcw0vyFtFQ0lyXwztcVyxkw6mp/qhWpPnkydy2DfHR+lj1l3MGq6Cij4cNZEGXuGuqWvy355bu0HYop3mz46PM/507zZ8dHmf861zensWJ6hteaZmh38HmNKXVE67pqXxuDz0f3p3TUvjcHno/vUF7zZ8dHmf86r/ABSi9rzyxZs3DkfHmta+VxF7dHJfadBpr21XY3jyFutvpWZwS6l9d01L43B56P71DN6eLwz0kbYp45CKhri1kjXkDJJrYHlqFVyLfR2VCqxTUuBjt7RlZBwceIREVgmHZ2Rw6GoqmtqntZEGuc8ukEd7CwaHEjXMRy6AVYUWyGEPcGslY5xNg0VVySegAO1XCwndNJNCySSo4TnNzcPh5i0Hlc5hra2ltFKNk93TKCYyvl4rwLM8DIGX98eZubadlz1rz+t1Vcm5Quaa5LPEs6XT2JJSrWHzZJMJwmOkiEULcrG3IFyTckkkk6nUrcRF52UnJ5fEuJJLCCIi+H0IiIDj7X4D7o0M9MH5DLGWB9rgOuCCR1XAUd3UbvX4JBM2aVkkksgccmbK1rQQ0AuAJOpPLqU6RAEREAREQBERAR3eBsu7FcPmpmPDHPyOa5wJbmY9rgHW1sbWuOV+nksG7bY92D0DaeSRsj+I+VxbfKC62jb2JFgNSApSiAIiIAiIgCIiAiO8PdzDjkTGyPMUkRJjlaA6wdbM1zSRmabA8wbjnzvXo9jW4csU/wCGP4qvBEBR/wCTa/5V/wCGP4qlu7ndO7BaiSY1zpg+LhcMRmNvvmnM7w3XItYcuZVhogCje8PZV2LYfLTRyBj3FjmucCW3Y4Os62tja1wpIiAjO7rZJ2EUEdNJIJHhz5HOaCG3cb2bfUgaamyrzFPY3tkmkfDX8NjnlzY3QZywE3y5uIM1uuyulEBRv5M5+Ux6L/qp+TOflMei/wCqryRAUcz2NGoviWl9bU1jbs/Oq5MFwiOip4qeEHJFGI23NyQOknpJOp8q3UQBERAEREAX49mYEHpFur+IX6iArfaHY7EGSXo6qaSN2oaalzXR9hLnAOHUefX1nldy+M/rzelj11bqxVTHuaRG8Md0OLc4HlbcX+sKnX2jZFKLUX5tGCehg22m/RMqfuXxn9eb0seuobiET2SyNmvxGvc19zmOcE5ru6Te+qt3FJcYhJ4baeZv9lpa76WueP4EqscXwqqdLJJNSytc97pHfmnht3Ek205XPWreivc23Jx6cSTq6VBLbu6nJRZxQyH/AGT/ANx33LepNlKub3lLKe0sLB9brBUpWQj4tpdTAoSfBHKUjodga6RjZI4CAbOaS9jHdhsSCOtSbZLd1UQyCWbgNI1Ac0zuaesAODAe27rKzGjTU37etRdZ2r3b204fzf59yrpuzt6zblEM2P2Uqo3CWuqZXOB8GDjvc0f2pDms7ycuu/ITREXn7rpXS3S/0Wqqo1R2xCIi4nUIiIAiIgCIiAIiIAiIgCIiAIiIAiIgCIiAIiIAiIgCIiAIiIAiIgCIiAIiIAiIgCIiAIiIAiIgCIiAIiIAiIgCIiAIiIAiIgCIiAIiIAiIgCIiAIiIAiIgCIiAIiIAiIgCIiAIiIAiIgCIiAIiIAiIgCIi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5" name="AutoShape 4" descr="data:image/jpeg;base64,/9j/4AAQSkZJRgABAQAAAQABAAD/2wCEAAkGBhQOEBQUEBAWFBUVERUQFRIYFBUUGBQVFxYVGxgVFRgZHycgGBsnGRgWIDIgIygpLDAsGB4zNTAqNSYrLCkBCQoKDgwOGg8PGTUkHyQpKTQqLDApMDUyLC0sKS8qLC0wNTQ1NC8sKTYwLDQsNC4pLC8sKSw0NCwsLCk0LCwsNP/AABEIAH8BjgMBIgACEQEDEQH/xAAcAAEAAgMBAQEAAAAAAAAAAAAABgcDBAUIAgH/xABTEAABAwIDBAMIDQgHBwUAAAABAAIDBBEFEiEGBxMxQVFhFhciVHGTlNIIFBUyNVNVc4GRstHTGCM0UnSSobMzVmJyw+LjQ6KkscHC4SQlQkWj/8QAGgEBAQEBAQEBAAAAAAAAAAAAAAUEAwYBAv/EADIRAAICAQIDBgUBCQAAAAAAAAABAgMRBBIxQYEFEyFhcZEiUcHR8DIUMzRDUlNUoeH/2gAMAwEAAhEDEQA/ALwREQBERAERYaqVzGEsjMjuhoLW3+lxAC+pZPjeDMiheJ1OMSEiGCGFvR+cZI763af7qj9Ts5jMp8Kd/kFQGD6mkBbq9GpLMrIrqZJ6pr9Ncn0LURVENjMWH+1f6UfWW9SYNjcR8GYnsfMyQf7910loa+V0fc/C1c+dUiz0UWwmvxNthU0kTx0vZK1jvLlJIP8ABShpuNRbs00+pYbK3W8ZT9Hk1wnvWcNeqP1ERcjoEREAREQBERAEREAREQBERAEREAREQBERAEREAREQBERAEREAREQBERAEREAREQBERAEREAX494aCToALk9i/VBMW3rxQTPjjgMoYcvEDw0OI520Ol9L9K706ey54rWTjbdCpZm8GltDvBqjJloqd4jbpxHwvJf2gEeCPLr5OSxYJtFi1ZJka1rANXSPgLWtH08z2D/yuzs7vENfO2KOkcP8A5OeZAQxo5uPg9oFushTRb7bVp13cqUnjm8mOut3PerW15LBho4nNYBI/O7pflDbnsaOQ+tZkRSm8+JRSwFG9u8XnpKdj6Vt3mYMIyGTwcrzyHaBqpIuJtbtMMNhbIYzJmkEdg7La7XG97H9X+K7adN2xxHd5fM5XtKt5ePP5Fed3mKfFn0Z33J3eYp8WfRnfcuv342+Ju86PVTvxt8Td50eqrvd2f4y90SN8P779mdLY/baWdwirIHseT4Moje1jv7LtPBPbyPYec1Vcd+NvibvOj1V29ld4MeISmLhmJ+XM0Fwdnt74DQaga26r9Sm6rSW+Nnd7Vz8Uzdp9TX4Q7zc/QliIimm8IiIAiIgCIiAIiIAiIgCIiAIiIAiIgCIiAIiIAiIgCIiAIiIAiIgCIiAIiIAiIgCIiA5eObQU9GAKqQMEmYAZXOzAAX0aD1j61FvdbA/1IfR5PUXX2k2LgxGUSTTSNLWZA1rmAAXJPNpN7n+AXJG6ak+Pm8meP1FTo/ZowW6ck+eOBPu7+U/hjFrlkleC4fTxsElLCxjZWtddrMmZtrtJBAPI9PWuivljA0AAWAFgOoBfSnSk5PLN0VhYCj9Vt7RQvdHJUWcxxY4cOU2cDYi4bbmpAV5+2r/Tqr9pl+25UOz9JDUycZt+C5GLW6mVEU48y3O+NQeM/wD5y+qtav2zwupaGzyskaDmDXQykA2IvqznYn61S6Kyux6U8qUvdfYlvtO1rDS9n9y2fdbA/wBSH0eT1E91sD/Uh9Hk9RVMpHsdhNJWScKpkkjkJ/Nua5ga7+yczTZ3Vrr5ea3QV1xc3OeF5/8ABXrJzkoqEfYm3utgf6kPo8nqLJT49gsbmvYImuaczXCCQEHrByL4701J8fN+/F6id6ak+Pm/fi9RTt2kf8yf50Nu3U/0R/OpMsNxOOqjEkL87HXs6xHIkHQ2I1HStpcbZnZ6PD43RxSve1z+JZ5abGwBtlA00C7Kk2KKm1B+HIp1uTit3HmERFzP2EXm3E97WLV9bIzD3Pa3M8R08ULJHZGk6uu1zibC5PLqssndBtR+pWeiN/DQF8bWY+MOop6ksz8KMvDL2zG4AF+gXI1Uf3XbwzjkMrnwiJ8UgYQ1xc1wcCWkX1B0It5OvSltosZx+SllbWtqhTlv50vpmsbluPfOyC2tulcrYjEcVhbL7ktnLS5vF4UIlGaxy5rtNtLoD1oi8490G1H6lZ6I38NaWI7wcfocjqqSeIOPg8Wnja1xHMeFGLoD02i4mxW0BxKgp6lzQ10sd3NHIOaS11uzM027LLr1EIkY5ruTmlpsbGxFjY9CA5T9tKFpIOIUoINiDUwgg9R8JRbb7e9Bh0DHUj4KuR8mTK2djgxoBJc7ISeoDlz7LGG1u4/DopHMfjIjIPvHugDmjouC4dHYFHdq91FPBE11BiUNS/PZ0bp6aMhpB8JpMgB1tp2oC7sD3j0VTTRSvq6eF0kbXuhfUxB0biNWm5B0PYFkxTeHQwQSytraaUxxPkETamEukLWkhjQHHUkWHlVP4budoHQxmfGomSljTIxstO5rHkatDs+tjpdfdbubw8RvMWNxOkDHFjXSU7WufY5Q459ATbVATrd/vjhxKOU1joKR8b2gB07GiRrgbFucg3FrHyjrUtG21Af/ALCl9Jh9ZUBsluqhqGPdiGIwUrg4NjY2opZS4W1c60hAF7W16+y8jpdyOGyPa1mNNe5xsGNdTlzuxoDib/QgL1Buv1a+H0TaeGOJl8scbIm3NzlY0NFz0mwUe3g7fRYJTtlkjMrnv4ccQIbmIFyXOIOVoHTY8xp1Ac/Ft8+G0k8kMkry+J5jflic4BzTZwv02Nx9C0+/1hfxkvmXKrsR3nYdUyulm2eidI85nu9tOBc48ybRgXPWtbu+wr+rkXpb/UQFtd/rC/jJfMuTv9YX8ZL5lyoHazHKasdGaTD20Ya1wc1srpc5JFiSQLW/6qRs28wsAA7OxEgAE+236nr94gLb7/WF/GS+ZcpfsxtTBikHHpXlzM5jN2lpDhYkEHsIP0rzt3fYV/VyL0t/qKZ7Db7KSOSKkZhgpIXyBgcyXiBr3kAOcCxpIva5uSB12QF2Ii5e1GNCgoqiocR+ahe8X6XAeA36XFo+lARvZjetDiOIzUUcL2mPiZZSQWycN2V2g1aOkc7jq5L4xTfVhtNNJC+Z5dG8xuyxPcA5ps4A9NiCFVO57FI8LjrcTqmvc1gjpGBoBc+SV2dwFyBoGMJJPIrJiW1uz1TM+WTC6rPI8yPIkygucbk5RLYXOuiAsjv9YX8ZL5lyd/rC/jJfMuVXe7uznyXWeeP4ye7uznyXWeeP4yAtIb+sL+Nl8y9T6jq2zRskjcHMexsjHDk5rgC0jygheb/d3Zz5Kq/PH8ZXLu63gUuKsfHSRSQinZG3hva0AMIIZlyuIsMtreRATFERAERY6i+R2XnlNvLbRAVbW7qaqWR7zNBd73POsnNzif1O1bWAbsJ6aqhlfLCWxyB5AL7m3Vdo6bLnCsxvqqPNs9VbOG12MCaMytnMYkZnHDZqzMMw0b1XXpZvU7HHvYYwQYqjcnslxLUREXmi8CvP21f6dVftMv23L0CVSe0mylXJWVD2Usjmunkc1wboQXkghWux5xjZLc8eH1JXacZShHas+JFUXZ7ja3xOX9xa2IbP1FM0OngfG0uyhzm2BNibeWwP1L0itrbwpL3ITqmllxfsc9ERdTmSLZrYiTEY3Phlibkdlc12YOFxcHRp0Ov1FdjvQVPx0H1yeooxgOJ1MEmWje5r5LMytAJdbUCxB7VJvbmN9VR5tnqqZe9RGb22RS5Z4lClUSh8UJN+R3Nj939RQVbZnyxFuV7HBpfchw0tdoHvg0/QrBVZbP1WLGqhFQJuFxBxM0bAMvTcgKzV5/X947E7JJvHItaPYoNQTSzzCFEKnmw84biPhuT5if7bF6PsvOG4j4ck+Yn+2xej0BEN7Y/9lrfmh/MYoN7Gr+hrfnYfsyKc72/gWt+aH8xig3sav6Gt+dh+zIgLosqj9kh+gU37X/hPVuKo/ZIfoFN+1/4T0BKNznwJR/3JP50qmihe5z4Eo/7kn86Vdza7BpK6inghmML5GZWyi+moJBtrYgFpt0OKAr7H/Y/RVlVNOK2RnGlfMWcJr8rnkuIDswuLk27FCO9hh/ul7n+6c3H5fowyZ8ubJmz++y9lui99F0e8FiPyhF+/P6qgncbP7r+0OO3j8bhca78ubLmve2blpyQEw293Jswqgkqm1j5Cx0YyGINBzva3mHG3NYN3W5tmMUXth1W+I8V8eQRB48G2ty4da1tst0lbhtG+onrI5I2FgLGulJOZ4aNHNA5m6xbD7q6zFKTj09XHEziOjyOdKDdtrnwQR0oDmYxsK2nxtuGiZzmunp4eNkAP55sZJy36M/X0K08J9jvDBPFKa6RwjkbJlETWE5SCBmzG2o5qr6/dvWxYqyiJL5XlhbUASFmUgEyZiL5W6gnoLSph3gsR+UIv35/VQF/qmfZKfo9H89L9hisnYfAJMOoIaeefjPYHXk8Lpc5waM2tgDYX6ujkvza7YqmxeJsdW1xDH52Oa4sc02sdeojo8iAgNXR4mMLw6TDqynpYGYbAZjIY2eGWNOdznscLWI6tb87rl4DjuIMqYXVW0GGugEjTK32xTOLo7+E0AMBuRcDUarFtRviouHLh3ua+WljApR+f4V2wkBpbZpIALARc30F+pQT3dwn5In9PP4aAl/sh6qOaShfC9r2Oglc17HBzXDO3UEaFSrbaDF4pBLTYlS0tIY4msEroosruGLhznxm5Lg4jXl5FWWMbbYdVQ00LsLmYylDmxhlYLua92ZzXl0RJu65uLHU2K7202+ekxSBsFVhL3Ma8SNy1eQtcAQCCI+okW7UBJNi9oquKra7Esew6WnyODoxUU5cXEeDlytbaxsb35X61Hd8du6CkLbWMdK64tr+efrpz0somMewj5In9Pd+Gri2Uw/DdpGwVvtV8clGWUwiMhygRWdG029+0ZtOR5g3CAs5Uj7IbbMZWYfE7Uls9RY8gNY4z5ffkdjOtXcvOu83dVLSCtxCeqEgdOHRtAdnPFlH9JfQZWmwDb9HIaICc7lMHhqcC4c8LJGSVEpexzQQ4hzbE9oyt17AoTj222EUtVNA3Z6N4ilfDnMgYXFji0nLkNhcHpVg7hPgZnz832goHtjvVEVfURvwWjeY5nx55oQ+R4abBzjbpABHYRqeaA5ffIwr+rcXn/wDTTvkYV/VuLz/+msffdZ8hYd6OE77rPkLDvRwgMo3kYT07ORefH4avnZHCaSGnZLRUrIG1EccxAYGuIc0OaH9oDuV9LlUEze+wEWwLDufRAAfo0Xo7Casz08UjozGZImSGM82FzQSw9ovb6EBtoiIAiIgKuq97U0Uj2Oporse5h8N3NpIP/JYu/FL4tF++5S3aLaajoZQyogJc5vEzCJjg65I5k87grl98bDviHeYj+9XoKucVJaZvqyPNzjJp346Ej2S2jGI0wlsGuBLHsBvlcP8AoRY/Su0oRTbzqBhs1kjLkXIiaB5TlKmkMzXtDmEOa4BwcDcEHkQepStTTKuWXBxT4ZKFFsZxwpZa4n2iIsxoCg2979Ci/aW/y5FOVBt736FF+0t/lyrboP4mHqZdZ+4l6FRIiL2x5Mz4fWGCWOVupjkbIAeRLSDY/Upz34pfFov33KCUrw2Rhd70PaT06Ai/8FanfGw74h3mI/vUzWwi2m6t/wBDfpJNJ4s2/UbJbxJa+qbCYGNaWuc5wc4kBo7e2w+lT1cTZnF6etY6WmhLA13DzGNrCTYEgW5jULtrzOqce8xGG3HIv6dS2ZlLd5hCiLKaDzJubxeGkxl76iZkLDFOwPe4MbmLmkAuOg5Hmr97vcO+UqT0mH1lX+0nseIqqofLT1Zp2yOLzEYeIGuJuchD22bfoN7da5f5NB+Ux6KfxUBLN5+2FFPhFXHDXU0j3RANYyeJznHOzQNDrlQ32P20NNSQ1YqaqGEukiLRJKyPMA19yMxF+YXO2t3DnDqKap9v8ThMD+H7XyZvCaLZuIbc+pcPdrut93WTOFVwOE5jbcLiZswcb+/bbl2oD0P3e4d8pUnpMPrKrt/209LV0dOymqoZnCoLy2ORslmiNwucpNtSOa+PyaD8pj0U/irJB7GgBwz4kS2+obT5SR1AmQgeWxQE63OfAlH/AHJP50qmi08HwmOjgjghbaOJgjaOZsOknpJ5k9ZK2J2uLXBhs4tIaSLgG2hI6dUBTW0+xu0EtZO+nrnCJ0r3RBtW6INjJORuQWsQ2wPaDqeajPeexvj+2OI3j5s3G9tfnM1rXz8726V05thNpS4/+ulOp1Fc8A9oFxYdlgvjuC2l8em9Pf6yA4u2eymN01G+TEKt8lOCwPYat0oJLwG+ATr4RCxbDbL4zVUmfDap8UHEc3K2qdCM4tmOUHyarJtlsnjdNRvkxCqkkpwWB7HVbpQSXgN8AnXwrLFsPsvjNVS58NqZI4OI5uVtU6EZxbMcoI7NUBIu4PaXx+X09/3rewPYnaJlTC6Wvfw2ysc/NVvkbkBBcCzXNpcW/wCXNc/uC2l8em9Pf6y/W7B7S3/Tpfpr3n/uQF/ItfDo3shjbM8PkEbGyPAsHPDQHOA6AXXP0rYQHlXZrE6ylxapfh1MKibNUNLDG6SzDKLus0gjXKL36e1Tzu72j+SG+iy/iLWq9zWKU1dNPh9VGwPfI5sglfG/I92bI4Bp7Om2gPk2e4XaX5THpMnqICv95eNYhVywnE6UU7mxuEYETo8zSRc2c431U8ptuNogxobhLS0NAB9qym4AFj7/AKlA95eDYjSSwjFKnjucxxjPEdJlaCLi5Atqp1R7F7RyRsdHigyOY1zbVT7ZSARazOpAaW021+OzUc8dVhbWQuicJH+1pG5GW1dcvIFud7KS+xv/AEGp/av8Ji41du32iqI3Ry4g17HjK5hqZCHDqPgclYO6nYV+C0bo5pGvkklMr8l8rfBa0NBIBdoLk2HPsuQJoq+37fAs3zsP8xqsFV9v2+BZvnYf5jUBi3CfAzPn5vtBQXEfZC1jp3tpqSDIHuDA9sr3loPN2V4F+nQaKdbhPgZnz832gq03E1scOLzmWRkYNLM0F7msBdxYTYEnnYE27CgNzv8AWKeI0/maj8RO/wBYp4jT+ZqPxFevdDTeNQ+ej+9O6Gm8ah89H96Aod/sg8RYRxKOmHYY52k+QmRXpsvjoxCjgqQws40YkyE3ynkRfp1B1VWeyGxSGajpmxTRyOFSTZr2vIbw3AmwPK5H8FO91PwNRfMf9zkBLEREAREQHIx/ZqnrQ01LbiMOIdmLLA2vcg8tB9SjHctg3x0fpY9ZT5V9iu6Rksz3xVHCY45hHw82UnmAcw0vyFtFQ0lyXwztcVyxkw6mp/qhWpPnkydy2DfHR+lj1l3MGq6Cij4cNZEGXuGuqWvy355bu0HYop3mz46PM/507zZ8dHmf861zensWJ6hteaZmh38HmNKXVE67pqXxuDz0f3p3TUvjcHno/vUF7zZ8dHmf86r/ABSi9rzyxZs3DkfHmta+VxF7dHJfadBpr21XY3jyFutvpWZwS6l9d01L43B56P71DN6eLwz0kbYp45CKhri1kjXkDJJrYHlqFVyLfR2VCqxTUuBjt7RlZBwceIREVgmHZ2Rw6GoqmtqntZEGuc8ukEd7CwaHEjXMRy6AVYUWyGEPcGslY5xNg0VVySegAO1XCwndNJNCySSo4TnNzcPh5i0Hlc5hra2ltFKNk93TKCYyvl4rwLM8DIGX98eZubadlz1rz+t1Vcm5Quaa5LPEs6XT2JJSrWHzZJMJwmOkiEULcrG3IFyTckkkk6nUrcRF52UnJ5fEuJJLCCIi+H0IiIDj7X4D7o0M9MH5DLGWB9rgOuCCR1XAUd3UbvX4JBM2aVkkksgccmbK1rQQ0AuAJOpPLqU6RAEREAREQBERAR3eBsu7FcPmpmPDHPyOa5wJbmY9rgHW1sbWuOV+nksG7bY92D0DaeSRsj+I+VxbfKC62jb2JFgNSApSiAIiIAiIgCIiAiO8PdzDjkTGyPMUkRJjlaA6wdbM1zSRmabA8wbjnzvXo9jW4csU/wCGP4qvBEBR/wCTa/5V/wCGP4qlu7ndO7BaiSY1zpg+LhcMRmNvvmnM7w3XItYcuZVhogCje8PZV2LYfLTRyBj3FjmucCW3Y4Os62tja1wpIiAjO7rZJ2EUEdNJIJHhz5HOaCG3cb2bfUgaamyrzFPY3tkmkfDX8NjnlzY3QZywE3y5uIM1uuyulEBRv5M5+Ux6L/qp+TOflMei/wCqryRAUcz2NGoviWl9bU1jbs/Oq5MFwiOip4qeEHJFGI23NyQOknpJOp8q3UQBERAEREAX49mYEHpFur+IX6iArfaHY7EGSXo6qaSN2oaalzXR9hLnAOHUefX1nldy+M/rzelj11bqxVTHuaRG8Md0OLc4HlbcX+sKnX2jZFKLUX5tGCehg22m/RMqfuXxn9eb0seuobiET2SyNmvxGvc19zmOcE5ru6Te+qt3FJcYhJ4baeZv9lpa76WueP4EqscXwqqdLJJNSytc97pHfmnht3Ek205XPWreivc23Jx6cSTq6VBLbu6nJRZxQyH/AGT/ANx33LepNlKub3lLKe0sLB9brBUpWQj4tpdTAoSfBHKUjodga6RjZI4CAbOaS9jHdhsSCOtSbZLd1UQyCWbgNI1Ac0zuaesAODAe27rKzGjTU37etRdZ2r3b204fzf59yrpuzt6zblEM2P2Uqo3CWuqZXOB8GDjvc0f2pDms7ycuu/ITREXn7rpXS3S/0Wqqo1R2xCIi4nUIiIAiIgCIiAIiIAiIgCIiAIiIAiIgCIiAIiIAiIgCIiAIiIAiIgCIiAIiIAiIgCIiAIiIAiIgCIiAIiIAiIgCIiAIiIAiIgCIiAIiIAiIgCIiAIiIAiIgCIiAIiIAiIgCIiAIiIAiIgCIiAIiIAiIgCIiA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6" name="AutoShape 6" descr="data:image/jpeg;base64,/9j/4AAQSkZJRgABAQAAAQABAAD/2wCEAAkGBxQPDxUUDxQQFRUUFxYVFxgUFRkWFxocFRQXHBUYGBUYISggHBolHBYUIjQkJSktLi4uFx8zODMtNygtLisBCgoKDg0OGxAQGy0mHyQsLDAtLCwsLCwxLCwsLCwsLS8sLCwtLy0vLCwsLCwsLCwsLCwsLCwsLCwsLCwsLCwsLP/AABEIAHcBpwMBIgACEQEDEQH/xAAcAAEAAgIDAQAAAAAAAAAAAAAABgcFCAECBAP/xABWEAABAwIDAwUJCQwHBgcAAAABAAIDBBEFEiEGBzETFyJBURZTVGGSk9HS0xQVMjVScYGRlAgjQlVlc3Sio7GztCQzNGJklbImQ3J1weElY4KDodTx/8QAGgEBAQEBAQEBAAAAAAAAAAAAAAEEAwUCBv/EAC0RAQACAgADBgYCAwEAAAAAAAABAgMRBBJhEyEiMYGRFDJRUlPwQbEjM9EF/9oADAMBAAIRAxEAPwC8UREBcKN7ZbYw4YwZ7vlcCWRtIv12c4/gsuLX+ewNlWB3rV/+G82fWXfHw2TJG4cMnEY6TqZWltHilbES2hojMbf1j5YmRgkH8AvDnW0v8H51AsVg2hqb5mPjab9GGWBgAvewIkzacL3uvTsttRi+JO+8tpWxg2dK+J2RpABt8K7najQdutlacTSGgONzYXNrXNtTbqX3MzhnUxWZ93zERmjcTMR7KCqNgsVkcXSQSPceLnzwucbCwu4yX4L583eJeCnz0HtFsIi+/jsn0j99Xx8Fj+sqApdhcWidmigljda146iJht1i7ZAbaD6lJcKG0NPa0RlAAGWaSB40BA1Egd19tzYKxdqK99NRTzRZc8cbntzC4uBpcdiqDnWr/wDDebPrLpS+XPG+WrnamPDOuaVr7P4nVy6VlE+nPyhLFIw6f3XZgfFY8Rqs4qM51q//AA3mz6y7Rb164OBcKZwBFxkIuL6i+Y2+dcrcFlnv1DpHGY4/mV5IsHsptRDiURfBcOabPjfbO3sJAJFjbQj99ws4slqzWdS11tFo3AiIooiIgIiICIiAiIgIiICIiAiIgIiICIiAiIgIiICIiAiIgIiICIiAiIgIiICIiAiIgLE49tJTUAaauUR5yQ0ZXPcbDU5WAmw7bW1Hasqqu2o3e1uIVT55JqYA6Mb0+iwE5W3y6nXU9pK6Yq0tbxzqHPLa0V8Ebl663aLAZ5DJNyT3u4udTTkmwsLks7FlcCwjCa+MvpaeB7GuykmFzNbA2GdovxHBQoboKq+s9MPH0z/8ZRdW1g+GspIGQwizIxYdZ7STfrJJP0rtl7Osf47TLjii9p8dYh96WmZEwMia1jW6BrQAB8wC+y4RZWpyiIg8ONyQtppTVAGEMcZLtLhlt0rtAJOnUAq/99tnfkQfZZvUU72kw91VRzQsLQ6WNzAXXsC4Wuba2VVc0FV3+l/X9VacEY9Tz2mGbPOTcctYlmvfbZ35EH2Wb1E99tnfkQfZZvUWF5oKrv1L+v6qc0FV36l/X9VaOXB+Sf30cN5vshJMO2nwKmk5SnMcb7FuZlNODY2uLhnDQaeIKZYHjkFdGZKWQSNBLTo5pBHUWuAI+kKqeaCq7/S/r+qpBsVsNWYZVCTlqZ0bhllYM13N1sQS3iDr49R13HLLTDrdb7nq6475t6tXuWQi4XKxtYiIgIiICIur3hoJcQABckmwAHEk9iDsixuD4/TVuf3JPFNyTsr+TcHZSb24dRsbHgbG3BZJAREQEREBEXwratkEbpJnNYxgLnOcbAAcSSg+6LyYZiUVVE2WmkZJG69nMNwbGx+kEEWXrQEWNxbHqajy+6p4Ic5s3lHtbe3E69Q0ueAuFkQb8EHKIiAiIgIiICIiAiIgIiICLgkDigKDlERAREQEREFcb3Nq30YigppOTkfeRxabODBo3Tscc3kFVr3b13hk3lBWji29GlgnkiMM8hjcWFzQzKS02dbM4HQ3HDqXk526Twap+qL116GHmrSI7PfV5+Wa2tM9pp9t0GIVNWyeaonklaHCJocQQHBoc49t7OZ9asVY/AcRbV00c7GFjZW5g11r2PC+UkLILHltzXmda6NuOuqxG9i6ScD8xXddJfgn5iub6lrjHtpX2H9Ln4D8L/su3dpX+Fz+Uo/H8EfMP3Lsv0EYqfbHs8Kct9+c+7Pd2lf4XP5Sd2lf4XP5SwKJ2VPtj2Ttb/Wfdnu7Sv8AC5/KXXu3rvDJvLCwasrZfeiIIBHXRSSuZYNkZlLnD+/mI6Q016768LnnlpFY3WkS647zadWvMIj3b13hk3lBO7iu8Mm8oKx+duk8Gqfqi9dOduk8Gqfqi9dcOa34v6/47aj8rI7qNpXV1K9kz88sLrEk3cWvuWF36zf/AEqcqC7P7yqarqWQMhnY6QkAuDMtwCdcriepToLz81Zi/fGujfhtE17p2IiLk6vlVVLImOfK5rGMBc5ziA1oA1JJ4BQ+TethTSR7qJsSLtgncNOxwZYjxjRYjf8AVDm4XE1psJKljXjtAjleB5TGn6FV2w+wU2MMldDLFGInNaRIHG+Zt9Mqirm52cJ8Jd9nqPZrDbZ7ysNqcNqoYahzpJYZGMbyE7buc0gDM5gA16ybKMcx1V4TS+S9eHHN0NTR0s1Q+op3NhjdIWta+5DBcgX69EO5id1WPQ4fiXLVUjo4jFIwkNe+5JaWgtYCTwPUrk52cJ8Jd9nqPZqhdkNnH4pVCniexjixz8zwSLMy3GnX0gp1zHVXhNL5L0Fgc7OE+Eu+z1Hs1mNnttKLEXFlJO17wCcha+N9ha5DJACRqNQqn5jqrwml8l6heydQ+ixiDKbujqRCbEgODpeSfw1tYk2+ZDTatYranEn0lDUTxND3xRPe1pvYlouL21ssquCqjXwb7MR+Rh/mpfarF7TbzKzEqV1PUNpBG8sJMcb2u6Dw4WLpHDi0dSkOJ7zMOMzjDg9JM0knlJRFG95JJLi3kn8Trcm5vrZYXHduKOrpnwtwilgLxpJDKxr2EG4IIgFxcC4vqLjrUVjNj9u6rCWSMpRA5srg9wma91iBa7Q17bXFr/MOxSDnrxH5FB5qX2qw+ym1tJQQFkuGQVT3OzOknlYT8EDKxpgORmhNrk3cdSs1zlUX4iw/yo//AK6CH7W7TTYrOJ6oQh7YxFaJrmtytc9wuHOcb3kd19ik+H74MQghjia2jcImMjDpI5HPIY0AF7uVF3G1ybcVgtqsfpq6WN8VA2lDRle2nmaGvbckWAhAa+5PSsdLAg2FpJDvGomNa0YHQkNAAzPY46C2pNPcnxlB96HfTXmVgfDRvDntBZGyRr3XIGVrjIQHHquCr8abhU/sLt7Q1FfFF72U1LI8lsUsQjdZxY64JEbHNuOjpf4WtgrhVQVU70I8ZFa12GuqTA6MACDLo5pOfOCL3N22/wCyze+bF5qTC81NI6N0krIy5hs4Nc15OVw1aeiNRrxVKYFsxV11PJUxzQshifke+oqDEAcrTck6W6bdSeKipB/tJ+Uv1EJ2kHH3y/UWC7l5fxjhH+ZMWVp92OJSxCSKWlkjIJDo6ovaQOxwbYou2OwzazF6qQR01VWSvcCQ1hbcgC5Oo7Fmf9pfyl+ooZs1hE1fUNhpS0SPa5wzOLBZrbm7gDbRZmbZKdji19fhLXNJa5rsRaCCDYgg6gg9SDNf7SflL9RWvuyir20R99nOMjpHOYH2MjWWFmvyi18wcRxNnD5hTOGbv62qLhS1WHzFti4Q13KZb3tfKDa9j9SxuK0tfgdW0PldHMGtkaY5XOa5pcbA8MzS5hBaRrZE8206Lw4HiAqqWCdoIE0UcoB4jlGB1jbr1XtKqKU+6GxEufS02mQB8zhfi74LLt8QL7H+8VmcLZiDNlIfcDrz5A4Fti8QukcQ2PMLZxGWi3YHWubKsdua92K4zII7HlJm0sOumUPEbDew0Li5+o0z21spZt/tDi1BWmCnfPFTxsYyEshDmva1jekXuYQ59zrbQaaKKjfdDjnfMV8y/wBRO6HHO+Yr5l/qLju8xnwiq8xH7NO7zGfCKrzEfs0Vz3Q453zFfMv9RO6HHO+Yr5l/qLju8xnwiq8xH7NO7zGfCKrzEfs0Fy7p5K51C52KcsXulJiMwaH8mWMIuBqOln+FqiqjBdscdmnayB9RM/pEMfBGGkBpuXHK0AD/AIhrb5iVRYlRukike576qcue5z3HIwXLiS42AsNSeC+fM9B4TP5LFWvc1W+CVnmZPQnc1XeCVnmZPQvV5L/l/p5XPT8bYfBMNFJTRQNcXCJoYCeJt1my96h+6uOSPDWxzxTRPjkkbaVpYXZnZw5oOuXp2v2tKmC8y8atMb29Kk7rEi6S/BPzFd10l4H5ivlZ8mqcfwR8w/cuyykey9bYf0Ss4D/cSehdu5it8ErPMSehfoIyU+sPBnHfflLEoslPs9VxsL5Kaqa1oJc50Tw0AcSSRYBY1fcWifKXzNZjzERFUWds3u3pq6ljnjqZwHjUZW9FwNntOnUQfn0PWsnzPQeEz+SxVNQ0Us7skEcsjgC4tjaXGwIBNm9VyBfxhe/uarfBKzzMnoWK1LxP+zTZW9Jj/XtamF7rI6aeOaOpnzRva8dFovY6gnsIuPpVhLWeTZmtsf6JWcD/ALmT0LZhYuKrMTEzbmbeGtExOq6ERFlaVXfdB/F1P+lN/l514/ud/wCz1f52P+GvZ90H8XU/6U3+XnXj+53/ALPV/nY/4ai/wt1R3eL8T136NN/DKkSju8X4nrv0ab+GVUUruN+OW/mJv3xrYxa57jfjlv5ib98a2MSFkWqNN8dN/wCYD+cW1y1Rpvjpv/MB/OIQ2uXlxHEIqaMyVEkcbBxc9waO3ieuwP1L1KJbyNjjjFMyNsvJOifyjSQXMPQc2zmgj5Q6WpGoHEoiKS4Tsu5xJkowSSbNq5Wt1PU1sgAHiAsFBdp67CKetyUdCyop2AZ3irqbvLgCeScJSLNvbUam40tc53mNqfC6bzb/AEqvNqsGdh1XNTSOa90OW7mggHNEx+gOvB4H0KKt73l2X75S/bZ/aqqdnYKV2Jxsqy0UhlkDy57mNyAPyXkBDgLhmt1O+Y2p8LpvNv8ASq+wXA3Vdeyka9rXPkfGHkEtBYHEmw1t0D9aCfbc4ZgMeHyuw18BqQYuTDKqWR2szA+zHPIPQL+rTj1KM7t6XD5amQYu6NsQiuzPK+IZ87eDmOaScubRZrHNztXS00kzJYpzGM3JxsdncLjNludSBc24m1hqVhtjN31Tihky/eGxZelNG8BxdfotFhewFz2Xb2oLSwQbOUMwmppqNsjQQ1zql8lr8S0SPcAbaXAvqe1WTFIHtDmkFrgCCDcEEXBBHEKi+Y2p8LpvNv8ASri2XwYUFFDTNcXiFgbmIAJPEmw4C5Nh1C2p4qohW/z4qZ+kx/6JVFt2uyLcVwSaKZ80TRWGVrmW1ywRtOjhZwBzfMW+JXJjOEQ1sJiqo2SRmxs4cCOBB4gjtCqfabeF7yT+9+GU0AjpgA4yZzdzmtdwBGvSuXEkuLuq2sVA6qlwdj3NbUYtIGkgPZDT5HW625nA2+cBWJut2poIW+99Ka8umMsjXVDIw3Nydy0cm45eiwnha99blVxNtpC9znPw3CS5xLnEtkuSTck/fO1ejC94LKWUS0+H4THIAQHNZJcZhY2u/TS4+koO25unEuKRRuvlfDOw242dC4G31rIbW7JYXhUzYJqrEXyZQ4thihdkB+DmLy0XNjYC/DW1xfGYNt0KCd9RTUNBHI+4v9+IaHHURtMlmA/3bdi+mMbxhWScpVUOFSvsG5nNkvYXsL8p4yg9+x2P4VhVV7pY7F5HBj2ZXR04HSte+WQX4cO2x6l9t+tS2XEYJGG7H0cT2nho6WYg2Oo0PWo6Nrac6DDMI8iT2itfY+Sk2miElbSRNmonNYAwkMLCAWC2nQuHDkzcC3jQTTYaMswqia4FrhS04IIsQRC24IPArAb39q/e+hLIiRPU5o4yPwW6co/jfRpsD1Oc26nQbbgq+3i7tTi1VFOycRFrBFIHMzAsa9zmlliOld7uOh04W1qKK2TH/iNH+lU38di2Q3j4nVUmGyy0DS6UFouG5yxrnAOe1ljmIuOogcSCAVrps7FkxWmZe+StgbfhfLUtF7fQtjN4uNVFDh0k1HGHyNLG3IzBgc4AvyDV1rgW8dzoCpCyofnWxTw79jTezTnWxTw79jTezXs548S77S+Zb6U548S77S+Zb6UV4+dbFPDv2NN7NOdbFPDv2NN7NeznjxLvtL5lvpTnjxLvtL5lvpQW3ujxqrrsPMteS53KuEbyxrM7A1vSs0AEZi8XAHwfpXK53T7RVOJULpqwNuJXNY5rCwPYGMOYdR6Re2406Pair5Res3s1EMr43U1OXRvdGbSPtdji02JHC4K+XPDN4ND5bvQpRtBs1g4qHOrHQxyyffCHVBiJzEjMGZhoS0624grHdz2Ad+p/th9db6zgmPkn99WG1c8T88PrsZvKNbVtgniZFygORzXE3cBfKbjrANvGLdYVjKuKbBsCie18c9O1zHBzSK03Babg/DU7w7FIakE08sUoabExva8A9hynRZ80V3ukTEdWjDNtavMTL2LhcouDsLhcogwG3nxXV/mZP9JWuK2P28+K6v8AMyf6StcF6n/n/LLy+P8AmgREXoMLLbL467D6ls8bQ8gOblJIBDhbUj6D9CmvPDP4ND5bvQoRsxTwy1kTaosbCXffC54jGUNP4ZItrbhqrO7ntn+/U/2w+usXEdlzeOszPRswdrNfDaIh5sC3oVFXVRQtpoRyj2tJzu0H4R1HENBKtRQrZnZvChOJaAxSSQ2PQqDLlzAgEtzEC9nWv2FTULzs805vBGnoYYvEeOdiIi4uyrvug/i6n/Sm/wAvOvD9zu8cjVi4vykZtfW2Q627FNt42yvvrQmFjg2RjhLEXXy52gizrdRa5zb2Nr3toqNm3VYpcj3GHWJFxNT2PjGZ4Nj4wD4lFbNqO7xPieu/Rpv4ZVB81OKeA/tqb2i8+IbuMRponzTUeSOJpe93KwHK1ouTZshJt4hdBm9xnxyPzE3741sWtQsGwSavm5Glj5WSxflzMbo21zeQgdY6+tZ/mpxTwH9tTe0Qls6StUaNwOMsIIINe0gjUEGsFiD2LI81OKeA/tqb2il27jddVRVsdRXsbCyBwc2Mujkc92U2PQLmhoNjrr2WsgvBcLlYnauslgoaiWmbnmjie6NuUuu4DTojU/MqikpqLaXO7McQJublkrA0m+paA4AN7LACywlfsRi9RI6SelqZHvtmc90bnGzQ0XJdroAPoWY5ycb+S/7G70Jzk438l/2N3oUU9xbSflLzzfXULwplSaxopeV91Z3ZcjgJM9nZ7OJGts99e1TTnIxv5L/sbvQoXhWJTwVjZ4AeXa9z2jJm6Tg7N0Ov4TtEVNPcW0n5S883109xbSflLzzfXTnJxv5L/sbvQnOTjfyX/Y3ehEZ7YWix73xhNWaoQNJMvuiUFhblIIytcSXagjxi/UroVAUO8fGzKwGIyXc0ZDSuYHXI6JfYZb8L9XFX806a6Ko5WsO9F+XHatwt0ZIjrw0giOviWzy103s4FUxYxLOIZHMmcySJ0bHSDoRxtIOUaEFvA9RCkrD4871X3vDPMH2i6v3uVZBHJ4ZqLf1B6/8A3F7ecnG/kv8AsbvQuH7x8aIILX2I1/obvQhpCtn8Zfh87Z4REXMBaBM3MzpNsbi41t41Kud6r73hnmD7RRjZnE56OoZLRAmVrXBtmcpoW2d0Bx0Uz5ycb+S/7G70IrB4/vEqMQp3U8rKEMeWkmKItf0HBws7Oeto6uCsH7nf+rrP+OH/AEvUKx/a/Fa+ndBUxyujeWkhtI5p6Dg5uoHa0Kxdw+Cz01LPJPG6Ns72GMP0cQwOBcWnUC50vqbHqsSRaKIiqNUsG+OYP0+L+batht4G1jcJpOVLOUe9wjjZfKHEgklx+SACTYE/vGvODfHMH6fF/NtVp/dD/wBkpPz7v4TlIWUe55X/AIvo/LPqJzyv/F9H5Z9RZDcnszSVtHO+rp4ZnNnytMjbkN5KM2HiuSfpVic3uGeA0vkBUVXzyv8AxfR+WfUTnlf+L6Pyz6itTm9wzwGl8gKJ71Nj6GlwieWmpYI5GmHK9jbOGaoja6x8YJH0oM5ux24GLxygwiF8BZcMN4y2TPkynQ36Dri3ZrroUO+50+FX/NS/vqURJTDedslJiMcTqexliJFnENBa+2bU9YLW/WVXvNhiHyIvOtV8qott9p8Tw2rdHyzTG67onGJmrb/BJy2Lm8DbxHrW3hsuX5KTHqx8Rix/PbfowfNfiHe4vOhZTZzY7FsPnE0DYr8HNMoyvb1tcP8Ar1LD85eI9+Z5qP0Jzl4j35nmmeharV4i0anTLW3D1ncbX3C4loLhlJAuL3sesX613VA85eI9+Z5pnoTnLxHvzPNR+hZPgcvRq+Nx9V/IqB5y8R78zzUfoTnLxHvzPNR+hPgcvQ+Nx9VwbefFdX+Zk/0la4KT4ht9XVET4pZWlkjS1wEbBcEa6gXCjC3cLhtiiYsxcVmrkmJqIiLUzMts7s5UYg57aVrXFgDnFzg0C5sBc9ZsfqKzvNhiHyIvOtWFwDaipoGuFK9rc5BddjXE2Gmrhe3iVhbu9oMRxKpvJKPc8WshETBmNuiwOy6G9ieu3zgrHnvmpu0a014aYr6id7Sbdxs07DqQtmtysjy94BuBbRoB69AD9Kli4C5Xk2tNrTaXq0rFY1AiIvl9CIiAo/vAjL8JrWsDnONPMAGgknoHQAKQIg163C0jpMVdI0XZFC8PPUDI5uQfOcjtPEVsKvnDTtZfI1rczi52UAXceLjbiT2r6ICIiAiIgIiIOFrZu/pXnaSMZXXjqKhzwRYtAEoJIPjIWyi6CJocXADMQATbUht7AnrAufrKDuiIgIiIC4XKIC6yNuCO0EfWuyINZptmsTwauPuSKqLo8wjmhgM7XMcCAb5HNzZdCCLg/QVke6naL8o/5e32C2IRF2137qdovyj/AJe32KlW7baTGZa5sVfFUOgeHF75qYw8nlY4tLXBjAbuyixuddOBVvIiCIiDV/AcJmdtBHDybhJHWCR7SLFrY5xI5x8WQXB4G47Qrd317PTVtAx1M1z3QScoY2Nu5zS0tOUcSRe9gCSp8KdufPlbnIy5rDNa97ZuNvEvqi7asYbTYtStLaaLF4WuOYiKKoYCbAXIa3jYAfQvZ7rxztxzyan0LZtFNG2snuvHO3HPJqfQvPXNxiojMc7MYkjda7JI6lzTlIIu0ixsQD9C2jRNG1Xbi9m6ijiqJqlhjFRyQYx4LZAIuVu5zCOiDygsDrodBoitFFUF5cQw6GpaG1EUUrQbgSsa8A2IuA4GxsT9a9SJvQgWNV2DUUxiqaSnY8AH+xNIIPAtcG2I4jTrBC8HdNgPg1P9ib6imu0mzkGIxZKht7XLHA2cwkWu0/8AQ6GwuFW53OS9VVH5o+stmKcUx47TEsmSMsT4YiYZPumwHwan+xN9RcO2mwGxtT0/2JvqLGczsvhUXmnesuHbnpQL+6otP/Kd6y6a4f75/fRz3n+2FZN4C65XDTcX7VyvUeZIiIgLJ7Nin91MNa5zYWnM4NYX5spFmEDgD1nsuOu4yWyOxVRiRzM+9w2P314u0kG2VouC43v4hY9ehlcO51+YZ6pmW4zZYiHWvrYl1r2WfJxGON1mWjHgyTq0Qkmz8+EYhIY6Wjp3FozOJomta0dV3FtgT1DibHsNpjRUUcDMkEccbBchsbQxuvE5WgBebA8FhoYhFTMDG3JOpJJPEucdSf8A84LIrxr2iZ7t66vXpWYjv8+giIvh9iIiAiIgIiICIiAiIgIiICIiAiIgIiICIiAiIgIiICIiAiIgIiICIiAiIgIiICIiAiIgLhEQR7aTZc1hL46utp32sORmeI9AbF0QcB89rE24qA4tsbi8NzFW1EzRfhVSscddOi51r21428ZRF2x5rV7nHJhrbvV3iOHyU0hinbke2123abXAI1aSOBC8yIvbx25qRMvFvHLaYh7MKwqWrkMdOzO8NLiMzW6AgE3cQOLh9ameFbp6qWxnkihaQD312oJtlBAuDYfC60RYuK4m9LctW3huHpeu7LQ2c2ZbRD+vrJncLzTvc0aWs2O+UDj1E/Us8iLzJtNp3L0oiIjUCIiiiIiAiIgIiICIiAiIgIiICIiAiIgIiICIiAiIgIiICIiAiIgIiICIiAiIgIiICIiAiIg//9k=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5632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141913"/>
            <a:ext cx="1985962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5145088"/>
            <a:ext cx="25066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2633663"/>
            <a:ext cx="18446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圖案 13"/>
          <p:cNvSpPr/>
          <p:nvPr/>
        </p:nvSpPr>
        <p:spPr>
          <a:xfrm rot="4396374">
            <a:off x="5229225" y="3457575"/>
            <a:ext cx="2012950" cy="1504950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sp>
      <p:sp>
        <p:nvSpPr>
          <p:cNvPr id="16" name="圖案 15"/>
          <p:cNvSpPr/>
          <p:nvPr/>
        </p:nvSpPr>
        <p:spPr>
          <a:xfrm rot="4923144" flipV="1">
            <a:off x="2335212" y="3273426"/>
            <a:ext cx="1433513" cy="2030412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1" name="文字方塊 10"/>
          <p:cNvSpPr txBox="1"/>
          <p:nvPr/>
        </p:nvSpPr>
        <p:spPr>
          <a:xfrm>
            <a:off x="6924675" y="3789363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客戶流失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9750" y="3890963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客戶流失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7701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"C50"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C50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churn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str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!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AF0000"/>
                </a:solidFill>
                <a:highlight>
                  <a:srgbClr val="FFFFFF"/>
                </a:highlight>
              </a:rPr>
              <a:t>%in%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"state"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area_code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account_length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set.seed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ind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sample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nrow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replace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prob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0.7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0.3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ind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ind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58371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把資料分成訓練與測試集</a:t>
            </a:r>
          </a:p>
        </p:txBody>
      </p:sp>
      <p:sp>
        <p:nvSpPr>
          <p:cNvPr id="3" name="矩形 2"/>
          <p:cNvSpPr/>
          <p:nvPr/>
        </p:nvSpPr>
        <p:spPr>
          <a:xfrm>
            <a:off x="107504" y="3933056"/>
            <a:ext cx="8640960" cy="151216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28184" y="5075892"/>
            <a:ext cx="248337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分成</a:t>
            </a:r>
            <a:r>
              <a:rPr lang="en-US" altLang="zh-TW" dirty="0" smtClean="0"/>
              <a:t>70% </a:t>
            </a:r>
            <a:r>
              <a:rPr lang="zh-TW" altLang="en-US" dirty="0" smtClean="0"/>
              <a:t>為訓練資料集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30%</a:t>
            </a:r>
            <a:r>
              <a:rPr lang="zh-TW" altLang="en-US" dirty="0" smtClean="0"/>
              <a:t>為測試資料集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3165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90613"/>
            <a:ext cx="8229600" cy="4641850"/>
          </a:xfrm>
        </p:spPr>
        <p:txBody>
          <a:bodyPr/>
          <a:lstStyle/>
          <a:p>
            <a:pPr>
              <a:defRPr/>
            </a:pPr>
            <a:r>
              <a:rPr lang="zh-TW" altLang="en-US" sz="2000" dirty="0"/>
              <a:t>顧客基本資訊</a:t>
            </a:r>
            <a:endParaRPr lang="en-US" altLang="zh-TW" sz="2000" dirty="0" smtClean="0"/>
          </a:p>
          <a:p>
            <a:pPr lvl="1">
              <a:defRPr/>
            </a:pPr>
            <a:r>
              <a:rPr lang="en-US" altLang="zh-TW" sz="1600" dirty="0" smtClean="0"/>
              <a:t>state</a:t>
            </a:r>
          </a:p>
          <a:p>
            <a:pPr lvl="1">
              <a:defRPr/>
            </a:pPr>
            <a:r>
              <a:rPr lang="en-US" altLang="zh-TW" sz="1600" dirty="0" smtClean="0"/>
              <a:t>account length.</a:t>
            </a:r>
          </a:p>
          <a:p>
            <a:pPr lvl="1">
              <a:defRPr/>
            </a:pPr>
            <a:r>
              <a:rPr lang="en-US" altLang="zh-TW" sz="1600" dirty="0" smtClean="0"/>
              <a:t>area code</a:t>
            </a:r>
          </a:p>
          <a:p>
            <a:pPr lvl="1">
              <a:defRPr/>
            </a:pPr>
            <a:r>
              <a:rPr lang="en-US" altLang="zh-TW" sz="1600" dirty="0" smtClean="0"/>
              <a:t>phone number</a:t>
            </a:r>
            <a:endParaRPr lang="en-US" altLang="zh-TW" sz="2000" dirty="0" smtClean="0"/>
          </a:p>
          <a:p>
            <a:pPr>
              <a:defRPr/>
            </a:pPr>
            <a:r>
              <a:rPr lang="zh-TW" altLang="en-US" sz="2000" dirty="0" smtClean="0"/>
              <a:t>使用者行為</a:t>
            </a:r>
            <a:endParaRPr lang="en-US" altLang="zh-TW" sz="2000" dirty="0" smtClean="0"/>
          </a:p>
          <a:p>
            <a:pPr lvl="1">
              <a:defRPr/>
            </a:pPr>
            <a:r>
              <a:rPr lang="en-US" altLang="zh-TW" sz="1600" dirty="0" smtClean="0"/>
              <a:t>international plan</a:t>
            </a:r>
          </a:p>
          <a:p>
            <a:pPr lvl="1">
              <a:defRPr/>
            </a:pPr>
            <a:r>
              <a:rPr lang="en-US" altLang="zh-TW" sz="1600" dirty="0" smtClean="0"/>
              <a:t>voice </a:t>
            </a:r>
            <a:r>
              <a:rPr lang="en-US" altLang="zh-TW" sz="1600" dirty="0"/>
              <a:t>mail </a:t>
            </a:r>
            <a:r>
              <a:rPr lang="en-US" altLang="zh-TW" sz="1600" dirty="0" smtClean="0"/>
              <a:t>plan, number </a:t>
            </a:r>
            <a:r>
              <a:rPr lang="en-US" altLang="zh-TW" sz="1600" dirty="0" err="1"/>
              <a:t>vmail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messages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day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eve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minutes, 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calls, total </a:t>
            </a:r>
            <a:r>
              <a:rPr lang="en-US" altLang="zh-TW" sz="1600" dirty="0"/>
              <a:t>night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minutes,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calls, total </a:t>
            </a:r>
            <a:r>
              <a:rPr lang="en-US" altLang="zh-TW" sz="1600" dirty="0" err="1"/>
              <a:t>intl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charge</a:t>
            </a:r>
          </a:p>
          <a:p>
            <a:pPr lvl="1">
              <a:defRPr/>
            </a:pPr>
            <a:r>
              <a:rPr lang="en-US" altLang="zh-TW" sz="1600" dirty="0" smtClean="0"/>
              <a:t>number </a:t>
            </a:r>
            <a:r>
              <a:rPr lang="en-US" altLang="zh-TW" sz="1600" dirty="0"/>
              <a:t>customer service </a:t>
            </a:r>
            <a:r>
              <a:rPr lang="en-US" altLang="zh-TW" sz="1600" dirty="0" smtClean="0"/>
              <a:t>calls</a:t>
            </a:r>
            <a:endParaRPr lang="en-US" altLang="zh-TW" sz="2000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TW" altLang="en-US" sz="2000" dirty="0">
                <a:solidFill>
                  <a:schemeClr val="accent2"/>
                </a:solidFill>
              </a:rPr>
              <a:t>預測標的</a:t>
            </a:r>
            <a:endParaRPr lang="en-US" altLang="zh-TW" sz="2000" dirty="0" smtClean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en-US" altLang="zh-TW" sz="1600" dirty="0" smtClean="0">
                <a:solidFill>
                  <a:schemeClr val="accent2"/>
                </a:solidFill>
              </a:rPr>
              <a:t>Churn (Yes/No)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57347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資料敘述</a:t>
            </a:r>
          </a:p>
        </p:txBody>
      </p:sp>
    </p:spTree>
    <p:extLst>
      <p:ext uri="{BB962C8B-B14F-4D97-AF65-F5344CB8AC3E}">
        <p14:creationId xmlns:p14="http://schemas.microsoft.com/office/powerpoint/2010/main" val="23583383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決策樹</a:t>
            </a:r>
            <a:endParaRPr lang="zh-TW" altLang="en-US" dirty="0"/>
          </a:p>
        </p:txBody>
      </p:sp>
      <p:pic>
        <p:nvPicPr>
          <p:cNvPr id="23554" name="Picture 2" descr="http://www.saedsayad.com/images/Decision_Tre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99183"/>
            <a:ext cx="8496944" cy="31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86025"/>
      </p:ext>
    </p:extLst>
  </p:cSld>
  <p:clrMapOvr>
    <a:masterClrMapping/>
  </p:clrMapOvr>
  <p:transition spd="slow">
    <p:pull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用於計算一個系統中的失序現象，也就是計算該系統混亂的</a:t>
            </a:r>
            <a:r>
              <a:rPr lang="zh-TW" altLang="en-US" dirty="0" smtClean="0"/>
              <a:t>程度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Entropy</a:t>
            </a:r>
            <a:endParaRPr lang="zh-TW" altLang="en-US" dirty="0"/>
          </a:p>
        </p:txBody>
      </p:sp>
      <p:pic>
        <p:nvPicPr>
          <p:cNvPr id="22532" name="Picture 4" descr="http://www.saedsayad.com/images/Entr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4904"/>
            <a:ext cx="4320480" cy="36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5571"/>
      </p:ext>
    </p:extLst>
  </p:cSld>
  <p:clrMapOvr>
    <a:masterClrMapping/>
  </p:clrMapOvr>
  <p:transition spd="slow">
    <p:pull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單一變數的計算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01" y="1628800"/>
            <a:ext cx="7172414" cy="413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129399"/>
      </p:ext>
    </p:extLst>
  </p:cSld>
  <p:clrMapOvr>
    <a:masterClrMapping/>
  </p:clrMapOvr>
  <p:transition spd="slow">
    <p:pull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多變數的計算</a:t>
            </a:r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1484784"/>
            <a:ext cx="6924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305207"/>
      </p:ext>
    </p:extLst>
  </p:cSld>
  <p:clrMapOvr>
    <a:masterClrMapping/>
  </p:clrMapOvr>
  <p:transition spd="slow">
    <p:pull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根據分割</a:t>
            </a:r>
            <a:r>
              <a:rPr lang="en-US" altLang="zh-TW" dirty="0" smtClean="0"/>
              <a:t>(Split)</a:t>
            </a:r>
            <a:r>
              <a:rPr lang="zh-TW" altLang="en-US" dirty="0" smtClean="0"/>
              <a:t>後，所減少的</a:t>
            </a:r>
            <a:r>
              <a:rPr lang="en-US" altLang="zh-TW" dirty="0" smtClean="0"/>
              <a:t>Entropy</a:t>
            </a:r>
          </a:p>
          <a:p>
            <a:r>
              <a:rPr lang="zh-TW" altLang="en-US" dirty="0"/>
              <a:t>因此做分割</a:t>
            </a:r>
            <a:r>
              <a:rPr lang="zh-TW" altLang="en-US" dirty="0" smtClean="0"/>
              <a:t>時，會尋找最大的</a:t>
            </a:r>
            <a:r>
              <a:rPr lang="en-US" altLang="zh-TW" dirty="0" smtClean="0"/>
              <a:t>Information Gain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 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Entropy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Information Gain</a:t>
            </a:r>
            <a:endParaRPr lang="zh-TW" altLang="en-US" dirty="0"/>
          </a:p>
        </p:txBody>
      </p:sp>
      <p:pic>
        <p:nvPicPr>
          <p:cNvPr id="27650" name="Picture 2" descr="http://www.saedsayad.com/images/Entropy_tar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93096"/>
            <a:ext cx="4725304" cy="16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75096"/>
      </p:ext>
    </p:extLst>
  </p:cSld>
  <p:clrMapOvr>
    <a:masterClrMapping/>
  </p:clrMapOvr>
  <p:transition spd="slow">
    <p:pull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Information Gain</a:t>
            </a:r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336394" cy="49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84030"/>
      </p:ext>
    </p:extLst>
  </p:cSld>
  <p:clrMapOvr>
    <a:masterClrMapping/>
  </p:clrMapOvr>
  <p:transition spd="slow">
    <p:pull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選擇有最大</a:t>
            </a:r>
            <a:r>
              <a:rPr lang="en-US" altLang="zh-TW" dirty="0" smtClean="0"/>
              <a:t>Information Gain</a:t>
            </a:r>
            <a:r>
              <a:rPr lang="zh-TW" altLang="en-US" dirty="0" smtClean="0"/>
              <a:t>的屬性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22" name="Picture 2" descr="http://www.saedsayad.com/images/Entropy_attribute_b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059610" cy="263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802645"/>
      </p:ext>
    </p:extLst>
  </p:cSld>
  <p:clrMapOvr>
    <a:masterClrMapping/>
  </p:clrMapOvr>
  <p:transition spd="slow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根據個人行為的特定機制</a:t>
            </a:r>
            <a:r>
              <a:rPr kumimoji="1" lang="en-US" altLang="zh-TW" dirty="0" smtClean="0"/>
              <a:t> (</a:t>
            </a:r>
            <a:r>
              <a:rPr kumimoji="1" lang="zh-TW" altLang="en-US" dirty="0" smtClean="0"/>
              <a:t>是否點擊廣告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，預測模型把個人特性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身高，性別，職業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當輸入資料，提供預測分數當產出資料，分數越高，產生該行為的機會越高。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預測模型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3717032"/>
            <a:ext cx="713683" cy="20608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861048"/>
            <a:ext cx="2039888" cy="203988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979712" y="4653136"/>
            <a:ext cx="79208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076056" y="4653136"/>
            <a:ext cx="79208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329" y="4077072"/>
            <a:ext cx="1978888" cy="1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3792"/>
      </p:ext>
    </p:extLst>
  </p:cSld>
  <p:clrMapOvr>
    <a:masterClrMapping/>
  </p:clrMapOvr>
  <p:transition spd="slow">
    <p:pull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選擇子節點與分割節點</a:t>
            </a:r>
            <a:endParaRPr lang="zh-TW" altLang="en-US" dirty="0"/>
          </a:p>
        </p:txBody>
      </p:sp>
      <p:pic>
        <p:nvPicPr>
          <p:cNvPr id="31746" name="Picture 2" descr="http://www.saedsayad.com/images/Entropy_overca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50673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www.saedsayad.com/images/Entropy_Sun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04" y="3501008"/>
            <a:ext cx="48387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92280" y="1844824"/>
            <a:ext cx="137031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Entropy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0</a:t>
            </a:r>
          </a:p>
          <a:p>
            <a:r>
              <a:rPr lang="zh-TW" altLang="en-US" dirty="0"/>
              <a:t>則為子節點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092280" y="4202465"/>
            <a:ext cx="156966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Entropy </a:t>
            </a:r>
            <a:r>
              <a:rPr lang="zh-TW" altLang="en-US" dirty="0"/>
              <a:t>非</a:t>
            </a:r>
            <a:r>
              <a:rPr lang="zh-TW" altLang="en-US" dirty="0" smtClean="0"/>
              <a:t> </a:t>
            </a:r>
            <a:r>
              <a:rPr lang="en-US" altLang="zh-TW" dirty="0" smtClean="0"/>
              <a:t>0</a:t>
            </a:r>
          </a:p>
          <a:p>
            <a:r>
              <a:rPr lang="zh-TW" altLang="en-US" dirty="0"/>
              <a:t>則</a:t>
            </a:r>
            <a:r>
              <a:rPr lang="zh-TW" altLang="en-US" dirty="0" smtClean="0"/>
              <a:t>為分割節點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7854366"/>
      </p:ext>
    </p:extLst>
  </p:cSld>
  <p:clrMapOvr>
    <a:masterClrMapping/>
  </p:clrMapOvr>
  <p:transition spd="slow">
    <p:pull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決策樹</a:t>
            </a:r>
            <a:r>
              <a:rPr lang="zh-TW" altLang="en-US" dirty="0" smtClean="0"/>
              <a:t>如同</a:t>
            </a:r>
            <a:r>
              <a:rPr lang="en-US" altLang="zh-TW" dirty="0" smtClean="0"/>
              <a:t>IF…ELSE </a:t>
            </a:r>
            <a:endParaRPr lang="zh-TW" altLang="en-US" dirty="0"/>
          </a:p>
        </p:txBody>
      </p:sp>
      <p:pic>
        <p:nvPicPr>
          <p:cNvPr id="32770" name="Picture 2" descr="http://www.saedsayad.com/images/Decision_ru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9921"/>
            <a:ext cx="8136904" cy="44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84106"/>
      </p:ext>
    </p:extLst>
  </p:cSld>
  <p:clrMapOvr>
    <a:masterClrMapping/>
  </p:clrMapOvr>
  <p:transition spd="slow">
    <p:pull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313"/>
            <a:ext cx="8507288" cy="4641850"/>
          </a:xfrm>
        </p:spPr>
        <p:txBody>
          <a:bodyPr/>
          <a:lstStyle/>
          <a:p>
            <a:r>
              <a:rPr lang="en-US" altLang="zh-CN" b="1" dirty="0" err="1" smtClean="0"/>
              <a:t>rpart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對所有</a:t>
            </a:r>
            <a:r>
              <a:rPr lang="zh-TW" altLang="en-US" dirty="0" smtClean="0"/>
              <a:t>參</a:t>
            </a:r>
            <a:r>
              <a:rPr lang="zh-CN" altLang="en-US" dirty="0" smtClean="0"/>
              <a:t>數和所有分割點進行評估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最佳的選擇是使分割後組內的資料更為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一致</a:t>
            </a:r>
            <a:r>
              <a:rPr lang="en-US" altLang="zh-CN" dirty="0" smtClean="0"/>
              <a:t>”(</a:t>
            </a:r>
            <a:r>
              <a:rPr lang="en-US" altLang="zh-CN" dirty="0"/>
              <a:t>pure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2"/>
            <a:r>
              <a:rPr lang="en-US" altLang="zh-CN" dirty="0" smtClean="0"/>
              <a:t>”</a:t>
            </a:r>
            <a:r>
              <a:rPr lang="zh-CN" altLang="en-US" dirty="0" smtClean="0"/>
              <a:t>一致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是指組內資料的因變數取值變異較小</a:t>
            </a:r>
            <a:endParaRPr lang="en-US" altLang="zh-CN" dirty="0" smtClean="0"/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Gini</a:t>
            </a:r>
            <a:r>
              <a:rPr lang="en-US" altLang="zh-TW" dirty="0" smtClean="0"/>
              <a:t> </a:t>
            </a:r>
            <a:r>
              <a:rPr lang="zh-TW" altLang="en-US" dirty="0" smtClean="0"/>
              <a:t>值</a:t>
            </a:r>
            <a:r>
              <a:rPr lang="zh-TW" altLang="en-US" dirty="0"/>
              <a:t>量</a:t>
            </a:r>
            <a:r>
              <a:rPr lang="zh-TW" altLang="en-US" dirty="0" smtClean="0"/>
              <a:t>測</a:t>
            </a:r>
            <a:r>
              <a:rPr lang="en-US" altLang="zh-TW" dirty="0" smtClean="0"/>
              <a:t>”</a:t>
            </a:r>
            <a:r>
              <a:rPr lang="zh-CN" altLang="en-US" dirty="0" smtClean="0"/>
              <a:t>一致</a:t>
            </a:r>
            <a:r>
              <a:rPr lang="en-US" altLang="zh-TW" dirty="0" smtClean="0"/>
              <a:t>”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TW" altLang="en-US" dirty="0"/>
              <a:t>遞迴分割</a:t>
            </a:r>
            <a:r>
              <a:rPr lang="zh-TW" altLang="en-US" dirty="0" smtClean="0"/>
              <a:t>法 </a:t>
            </a:r>
            <a:r>
              <a:rPr lang="en-US" altLang="zh-TW" dirty="0" smtClean="0"/>
              <a:t>(Recursive Partitioning Tree)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TW" dirty="0" smtClean="0"/>
              <a:t>”</a:t>
            </a:r>
            <a:r>
              <a:rPr lang="zh-CN" altLang="en-US" dirty="0" smtClean="0"/>
              <a:t>剪枝</a:t>
            </a:r>
            <a:r>
              <a:rPr lang="en-US" altLang="zh-TW" dirty="0" smtClean="0"/>
              <a:t>”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prune</a:t>
            </a:r>
            <a:r>
              <a:rPr lang="zh-CN" altLang="en-US" dirty="0" smtClean="0"/>
              <a:t>）方法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先建立一個劃分較細較為複雜的樹模型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根據交叉檢驗</a:t>
            </a:r>
            <a:r>
              <a:rPr lang="en-US" altLang="zh-CN" dirty="0" smtClean="0"/>
              <a:t>(</a:t>
            </a:r>
            <a:r>
              <a:rPr lang="en-US" altLang="zh-CN" dirty="0"/>
              <a:t>Cross-Validation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的方法來估計不同</a:t>
            </a:r>
            <a:r>
              <a:rPr lang="en-US" altLang="zh-TW" dirty="0" smtClean="0"/>
              <a:t>”</a:t>
            </a:r>
            <a:r>
              <a:rPr lang="zh-CN" altLang="en-US" dirty="0" smtClean="0"/>
              <a:t>剪枝</a:t>
            </a:r>
            <a:r>
              <a:rPr lang="en-US" altLang="zh-TW" dirty="0" smtClean="0"/>
              <a:t>”</a:t>
            </a:r>
            <a:r>
              <a:rPr lang="zh-CN" altLang="en-US" dirty="0" smtClean="0"/>
              <a:t>條件下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選擇誤差最小的樹模型</a:t>
            </a:r>
            <a:endParaRPr lang="en-US" altLang="zh-CN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rpart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</a:t>
            </a:r>
            <a:r>
              <a:rPr lang="zh-TW" altLang="en-US" dirty="0"/>
              <a:t>遞迴分割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5501"/>
      </p:ext>
    </p:extLst>
  </p:cSld>
  <p:clrMapOvr>
    <a:masterClrMapping/>
  </p:clrMapOvr>
  <p:transition spd="slow">
    <p:pull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Party </a:t>
            </a:r>
          </a:p>
          <a:p>
            <a:pPr lvl="1"/>
            <a:r>
              <a:rPr lang="zh-CN" altLang="en-US" dirty="0" smtClean="0"/>
              <a:t>根據</a:t>
            </a:r>
            <a:r>
              <a:rPr lang="zh-CN" altLang="en-US" dirty="0"/>
              <a:t>統計檢驗來</a:t>
            </a:r>
            <a:r>
              <a:rPr lang="zh-CN" altLang="en-US" dirty="0" smtClean="0"/>
              <a:t>確定</a:t>
            </a:r>
            <a:r>
              <a:rPr lang="zh-TW" altLang="en-US" dirty="0" smtClean="0"/>
              <a:t>參數</a:t>
            </a:r>
            <a:r>
              <a:rPr lang="zh-CN" altLang="en-US" dirty="0" smtClean="0"/>
              <a:t>和</a:t>
            </a:r>
            <a:r>
              <a:rPr lang="zh-CN" altLang="en-US" dirty="0"/>
              <a:t>分割點的</a:t>
            </a:r>
            <a:r>
              <a:rPr lang="zh-CN" altLang="en-US" dirty="0" smtClean="0"/>
              <a:t>選擇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</a:t>
            </a:r>
            <a:r>
              <a:rPr lang="zh-CN" altLang="en-US" dirty="0"/>
              <a:t>假設</a:t>
            </a:r>
            <a:r>
              <a:rPr lang="zh-CN" altLang="en-US" dirty="0" smtClean="0"/>
              <a:t>所有</a:t>
            </a:r>
            <a:r>
              <a:rPr lang="zh-TW" altLang="en-US" dirty="0" smtClean="0"/>
              <a:t>參</a:t>
            </a:r>
            <a:r>
              <a:rPr lang="zh-CN" altLang="en-US" dirty="0" smtClean="0"/>
              <a:t>數</a:t>
            </a:r>
            <a:r>
              <a:rPr lang="zh-CN" altLang="en-US" dirty="0"/>
              <a:t>與因變數均</a:t>
            </a:r>
            <a:r>
              <a:rPr lang="zh-CN" altLang="en-US" dirty="0" smtClean="0"/>
              <a:t>獨立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對</a:t>
            </a:r>
            <a:r>
              <a:rPr lang="zh-CN" altLang="en-US" dirty="0"/>
              <a:t>它們進行卡方獨立</a:t>
            </a:r>
            <a:r>
              <a:rPr lang="zh-CN" altLang="en-US" dirty="0" smtClean="0"/>
              <a:t>檢驗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檢驗</a:t>
            </a:r>
            <a:r>
              <a:rPr lang="en-US" altLang="zh-CN" dirty="0"/>
              <a:t>P</a:t>
            </a:r>
            <a:r>
              <a:rPr lang="zh-CN" altLang="en-US" dirty="0"/>
              <a:t>值小於閥值的引數加入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相關性</a:t>
            </a:r>
            <a:r>
              <a:rPr lang="zh-CN" altLang="en-US" dirty="0"/>
              <a:t>最強的引數作為第一次分割的</a:t>
            </a:r>
            <a:r>
              <a:rPr lang="zh-CN" altLang="en-US" dirty="0" smtClean="0"/>
              <a:t>引數</a:t>
            </a:r>
            <a:endParaRPr lang="en-US" altLang="zh-CN" dirty="0" smtClean="0"/>
          </a:p>
          <a:p>
            <a:pPr lvl="1"/>
            <a:r>
              <a:rPr lang="zh-TW" altLang="en-US" dirty="0"/>
              <a:t>參</a:t>
            </a:r>
            <a:r>
              <a:rPr lang="zh-CN" altLang="en-US" dirty="0" smtClean="0"/>
              <a:t>數</a:t>
            </a:r>
            <a:r>
              <a:rPr lang="zh-CN" altLang="en-US" dirty="0"/>
              <a:t>選擇好後，用置換檢驗來選擇分割</a:t>
            </a:r>
            <a:r>
              <a:rPr lang="zh-CN" altLang="en-US" dirty="0" smtClean="0"/>
              <a:t>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party</a:t>
            </a:r>
            <a:r>
              <a:rPr lang="zh-CN" altLang="en-US" dirty="0" smtClean="0"/>
              <a:t>建立</a:t>
            </a:r>
            <a:r>
              <a:rPr lang="zh-CN" altLang="en-US" dirty="0"/>
              <a:t>的決策樹不需要</a:t>
            </a:r>
            <a:r>
              <a:rPr lang="zh-CN" altLang="en-US" dirty="0" smtClean="0"/>
              <a:t>剪枝</a:t>
            </a:r>
            <a:r>
              <a:rPr lang="en-US" altLang="zh-CN" dirty="0" smtClean="0"/>
              <a:t>(Prune)</a:t>
            </a:r>
            <a:endParaRPr lang="en-US" altLang="zh-CN" dirty="0"/>
          </a:p>
          <a:p>
            <a:pPr lvl="2"/>
            <a:r>
              <a:rPr lang="zh-CN" altLang="en-US" dirty="0" smtClean="0"/>
              <a:t>因為</a:t>
            </a:r>
            <a:r>
              <a:rPr lang="zh-CN" altLang="en-US" dirty="0"/>
              <a:t>閥值就決定了模型的複雜程度。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Ctree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</a:t>
            </a:r>
            <a:r>
              <a:rPr lang="zh-CN" altLang="en-US" dirty="0"/>
              <a:t>條件推斷決策</a:t>
            </a:r>
            <a:r>
              <a:rPr lang="zh-CN" altLang="en-US" dirty="0" smtClean="0"/>
              <a:t>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341927"/>
      </p:ext>
    </p:extLst>
  </p:cSld>
  <p:clrMapOvr>
    <a:masterClrMapping/>
  </p:clrMapOvr>
  <p:transition spd="slow">
    <p:pull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rpart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churn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.,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margin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use.n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建立分類樹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84883"/>
            <a:ext cx="7048410" cy="369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1124744"/>
            <a:ext cx="8640960" cy="43204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660850" y="1340768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TW" altLang="en-US" dirty="0" smtClean="0"/>
              <a:t>機器學習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127691"/>
      </p:ext>
    </p:extLst>
  </p:cSld>
  <p:clrMapOvr>
    <a:masterClrMapping/>
  </p:clrMapOvr>
  <p:transition spd="slow">
    <p:pull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party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ctree.model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ctree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churn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. 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ctree.model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替換演算法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42" y="3284984"/>
            <a:ext cx="6562353" cy="2907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839586"/>
      </p:ext>
    </p:extLst>
  </p:cSld>
  <p:clrMapOvr>
    <a:masterClrMapping/>
  </p:clrMapOvr>
  <p:transition spd="slow">
    <p:pull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23528" y="1307430"/>
            <a:ext cx="4258816" cy="4641850"/>
          </a:xfrm>
        </p:spPr>
        <p:txBody>
          <a:bodyPr/>
          <a:lstStyle/>
          <a:p>
            <a:r>
              <a:rPr lang="zh-TW" altLang="en-US" dirty="0" smtClean="0"/>
              <a:t>預先剪枝</a:t>
            </a:r>
            <a:r>
              <a:rPr lang="en-US" altLang="zh-TW" dirty="0" smtClean="0"/>
              <a:t>(Pre-pruning)</a:t>
            </a:r>
            <a:r>
              <a:rPr lang="zh-TW" altLang="en-US" dirty="0" smtClean="0"/>
              <a:t>：設定條件，當條件到達時，樹就停止生長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後</a:t>
            </a:r>
            <a:r>
              <a:rPr lang="zh-TW" altLang="en-US" dirty="0" smtClean="0"/>
              <a:t>剪枝</a:t>
            </a:r>
            <a:r>
              <a:rPr lang="en-US" altLang="zh-TW" dirty="0"/>
              <a:t>(</a:t>
            </a:r>
            <a:r>
              <a:rPr lang="en-US" altLang="zh-TW" dirty="0" smtClean="0"/>
              <a:t>Post-pruning</a:t>
            </a:r>
            <a:r>
              <a:rPr lang="en-US" altLang="zh-TW" dirty="0"/>
              <a:t>) </a:t>
            </a:r>
            <a:r>
              <a:rPr lang="zh-TW" altLang="en-US" dirty="0" smtClean="0"/>
              <a:t>：等</a:t>
            </a:r>
            <a:r>
              <a:rPr lang="zh-TW" altLang="en-US" dirty="0"/>
              <a:t>樹發展完全</a:t>
            </a:r>
            <a:r>
              <a:rPr lang="zh-TW" altLang="en-US" dirty="0" smtClean="0"/>
              <a:t>以後，再行剪枝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避免過度學習</a:t>
            </a:r>
            <a:endParaRPr lang="zh-TW" altLang="en-US" dirty="0"/>
          </a:p>
        </p:txBody>
      </p:sp>
      <p:pic>
        <p:nvPicPr>
          <p:cNvPr id="33794" name="Picture 2" descr="http://www.saedsayad.com/images/Decision_tree_pru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8760"/>
            <a:ext cx="470691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5753"/>
      </p:ext>
    </p:extLst>
  </p:cSld>
  <p:clrMapOvr>
    <a:masterClrMapping/>
  </p:clrMapOvr>
  <p:transition spd="slow">
    <p:pull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cptable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xerror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which.min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cptable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xerror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churn.cp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cptable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"CP"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prune.tree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prune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churn.cp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prune.tree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margin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prune.tree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all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use.n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進行剪枝 </a:t>
            </a:r>
            <a:r>
              <a:rPr lang="en-US" altLang="zh-TW" dirty="0" smtClean="0"/>
              <a:t>(pruning)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3949306"/>
      </p:ext>
    </p:extLst>
  </p:cSld>
  <p:clrMapOvr>
    <a:masterClrMapping/>
  </p:clrMapOvr>
  <p:transition spd="slow">
    <p:pull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predictions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"class"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, predictions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59395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預測結果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452412"/>
              </p:ext>
            </p:extLst>
          </p:nvPr>
        </p:nvGraphicFramePr>
        <p:xfrm>
          <a:off x="1943100" y="3500438"/>
          <a:ext cx="4105275" cy="1800225"/>
        </p:xfrm>
        <a:graphic>
          <a:graphicData uri="http://schemas.openxmlformats.org/drawingml/2006/table">
            <a:tbl>
              <a:tblPr firstRow="1" firstCol="1">
                <a:tableStyleId>{EB9631B5-78F2-41C9-869B-9F39066F8104}</a:tableStyleId>
              </a:tblPr>
              <a:tblGrid>
                <a:gridCol w="1048156"/>
                <a:gridCol w="1652683"/>
                <a:gridCol w="1404436"/>
              </a:tblGrid>
              <a:tr h="6000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 err="1">
                          <a:effectLst/>
                        </a:rPr>
                        <a:t>pred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</a:tr>
              <a:tr h="6000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dirty="0" smtClean="0">
                          <a:effectLst/>
                          <a:latin typeface="inherit"/>
                        </a:rPr>
                        <a:t>859</a:t>
                      </a:r>
                      <a:endParaRPr lang="en-US" altLang="zh-TW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dirty="0" smtClean="0">
                          <a:effectLst/>
                          <a:latin typeface="inherit"/>
                        </a:rPr>
                        <a:t>18</a:t>
                      </a:r>
                      <a:endParaRPr lang="en-US" altLang="zh-TW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</a:tr>
              <a:tr h="6000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a-DK" altLang="zh-TW" sz="1800" dirty="0" smtClean="0"/>
                        <a:t>4</a:t>
                      </a:r>
                      <a:r>
                        <a:rPr lang="en-US" altLang="zh-TW" sz="1800" dirty="0" smtClean="0"/>
                        <a:t>1</a:t>
                      </a:r>
                      <a:endParaRPr lang="en-US" altLang="zh-TW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dirty="0" smtClean="0">
                          <a:effectLst/>
                          <a:latin typeface="+mn-lt"/>
                        </a:rPr>
                        <a:t>100</a:t>
                      </a:r>
                      <a:endParaRPr lang="en-US" altLang="zh-TW" sz="1800" dirty="0">
                        <a:effectLst/>
                        <a:latin typeface="inherit"/>
                      </a:endParaRPr>
                    </a:p>
                  </a:txBody>
                  <a:tcPr marL="91458" marR="91458" marT="45721" marB="4572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2372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1" dirty="0"/>
              <a:t>Holdout </a:t>
            </a:r>
            <a:r>
              <a:rPr lang="zh-TW" altLang="en-US" sz="2000" b="1" dirty="0" smtClean="0"/>
              <a:t>驗證</a:t>
            </a:r>
            <a:endParaRPr lang="zh-TW" altLang="en-US" sz="2000" b="1" dirty="0"/>
          </a:p>
          <a:p>
            <a:pPr marL="0" indent="0">
              <a:buNone/>
            </a:pPr>
            <a:r>
              <a:rPr lang="zh-TW" altLang="en-US" sz="2000" dirty="0" smtClean="0"/>
              <a:t>隨機</a:t>
            </a:r>
            <a:r>
              <a:rPr lang="zh-TW" altLang="en-US" sz="2000" dirty="0"/>
              <a:t>從最初的樣本中選出部分，形成交叉驗證數據，而剩餘的就當做訓練數據</a:t>
            </a:r>
            <a:r>
              <a:rPr lang="zh-TW" altLang="en-US" sz="2000" dirty="0" smtClean="0"/>
              <a:t>。一般來說</a:t>
            </a:r>
            <a:r>
              <a:rPr lang="zh-TW" altLang="en-US" sz="2000" dirty="0"/>
              <a:t>，少於原本樣本三分之一的數據被選做驗證</a:t>
            </a:r>
            <a:r>
              <a:rPr lang="zh-TW" altLang="en-US" sz="2000" dirty="0" smtClean="0"/>
              <a:t>數據</a:t>
            </a:r>
            <a:endParaRPr lang="en-US" altLang="zh-TW" sz="2000" dirty="0" smtClean="0"/>
          </a:p>
          <a:p>
            <a:pPr marL="0" indent="0">
              <a:buNone/>
            </a:pPr>
            <a:endParaRPr lang="zh-TW" altLang="en-US" sz="2000" dirty="0"/>
          </a:p>
          <a:p>
            <a:r>
              <a:rPr lang="en-US" altLang="zh-TW" sz="2000" b="1" i="1" dirty="0"/>
              <a:t>K</a:t>
            </a:r>
            <a:r>
              <a:rPr lang="en-US" altLang="zh-TW" sz="2000" b="1" dirty="0"/>
              <a:t>-fold </a:t>
            </a:r>
            <a:r>
              <a:rPr lang="en-US" altLang="zh-TW" sz="2000" b="1" dirty="0" smtClean="0"/>
              <a:t>cross-validation</a:t>
            </a:r>
            <a:endParaRPr lang="zh-TW" altLang="en-US" sz="2000" b="1" dirty="0"/>
          </a:p>
          <a:p>
            <a:pPr marL="0" indent="0">
              <a:buNone/>
            </a:pPr>
            <a:r>
              <a:rPr lang="en-US" altLang="zh-TW" sz="2000" dirty="0"/>
              <a:t>K</a:t>
            </a:r>
            <a:r>
              <a:rPr lang="zh-TW" altLang="en-US" sz="2000" dirty="0"/>
              <a:t>次交叉驗證，初始採樣分割成</a:t>
            </a:r>
            <a:r>
              <a:rPr lang="en-US" altLang="zh-TW" sz="2000" dirty="0"/>
              <a:t>K</a:t>
            </a:r>
            <a:r>
              <a:rPr lang="zh-TW" altLang="en-US" sz="2000" dirty="0"/>
              <a:t>個子樣本，一個單獨的子樣本被保留作為驗證模型的數據，其他</a:t>
            </a:r>
            <a:r>
              <a:rPr lang="en-US" altLang="zh-TW" sz="2000" dirty="0"/>
              <a:t>K-1</a:t>
            </a:r>
            <a:r>
              <a:rPr lang="zh-TW" altLang="en-US" sz="2000" dirty="0"/>
              <a:t>個樣本用來訓練。交叉驗證重複</a:t>
            </a:r>
            <a:r>
              <a:rPr lang="en-US" altLang="zh-TW" sz="2000" dirty="0"/>
              <a:t>K</a:t>
            </a:r>
            <a:r>
              <a:rPr lang="zh-TW" altLang="en-US" sz="2000" dirty="0" smtClean="0"/>
              <a:t>次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zh-TW" altLang="en-US" sz="2000" b="1" dirty="0" smtClean="0"/>
              <a:t>留</a:t>
            </a:r>
            <a:r>
              <a:rPr lang="zh-TW" altLang="en-US" sz="2000" b="1" dirty="0"/>
              <a:t>一</a:t>
            </a:r>
            <a:r>
              <a:rPr lang="zh-TW" altLang="en-US" sz="2000" b="1" dirty="0" smtClean="0"/>
              <a:t>驗證</a:t>
            </a:r>
            <a:endParaRPr lang="zh-TW" altLang="en-US" sz="2000" b="1" dirty="0"/>
          </a:p>
          <a:p>
            <a:pPr marL="0" indent="0">
              <a:buNone/>
            </a:pPr>
            <a:r>
              <a:rPr lang="zh-TW" altLang="en-US" sz="2000" dirty="0"/>
              <a:t>正如名稱所建議， 留一驗證（</a:t>
            </a:r>
            <a:r>
              <a:rPr lang="en-US" altLang="zh-TW" sz="2000" b="1" dirty="0"/>
              <a:t>LOOCV</a:t>
            </a:r>
            <a:r>
              <a:rPr lang="zh-TW" altLang="en-US" sz="2000" dirty="0"/>
              <a:t>）意指只使用原本樣本中的一項來當做驗證資料， 而剩餘的則留下來當做訓練</a:t>
            </a:r>
            <a:r>
              <a:rPr lang="zh-TW" altLang="en-US" sz="2000" dirty="0" smtClean="0"/>
              <a:t>資料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進行交叉驗證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446994"/>
      </p:ext>
    </p:extLst>
  </p:cSld>
  <p:clrMapOvr>
    <a:masterClrMapping/>
  </p:clrMapOvr>
  <p:transition spd="slow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線性模型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e.g. </a:t>
            </a:r>
            <a:r>
              <a:rPr kumimoji="1" lang="zh-TW" altLang="en-US" dirty="0" smtClean="0"/>
              <a:t>針對一個化妝品廣告，對女性的吸引力可以給予權重</a:t>
            </a:r>
            <a:r>
              <a:rPr kumimoji="1" lang="en-US" altLang="zh-TW" dirty="0" smtClean="0"/>
              <a:t>90%</a:t>
            </a:r>
            <a:r>
              <a:rPr kumimoji="1" lang="zh-TW" altLang="en-US" dirty="0" smtClean="0"/>
              <a:t>，男性權重只有</a:t>
            </a:r>
            <a:r>
              <a:rPr kumimoji="1" lang="en-US" altLang="zh-TW" dirty="0" smtClean="0"/>
              <a:t>10%</a:t>
            </a:r>
            <a:r>
              <a:rPr kumimoji="1" lang="zh-TW" altLang="en-US" dirty="0" smtClean="0"/>
              <a:t>，以權重搭配個人</a:t>
            </a:r>
            <a:r>
              <a:rPr lang="zh-TW" altLang="en-US" dirty="0" smtClean="0"/>
              <a:t>點擊機率</a:t>
            </a:r>
            <a:r>
              <a:rPr kumimoji="1" lang="en-US" altLang="zh-TW" dirty="0" smtClean="0"/>
              <a:t> (15%)</a:t>
            </a:r>
            <a:r>
              <a:rPr kumimoji="1" lang="zh-TW" altLang="en-US" dirty="0" smtClean="0"/>
              <a:t>可以算出對該用戶推薦的分數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或機率</a:t>
            </a:r>
            <a:r>
              <a:rPr kumimoji="1" lang="en-US" altLang="zh-TW" dirty="0" smtClean="0"/>
              <a:t>) </a:t>
            </a:r>
          </a:p>
          <a:p>
            <a:pPr marL="1200150" lvl="2" indent="-342900">
              <a:buFont typeface="Symbol" charset="0"/>
              <a:buChar char=""/>
            </a:pPr>
            <a:r>
              <a:rPr kumimoji="1" lang="zh-TW" altLang="en-US" sz="2400" dirty="0" smtClean="0"/>
              <a:t>女性</a:t>
            </a:r>
            <a:r>
              <a:rPr lang="en-US" altLang="zh-TW" sz="2400" dirty="0" smtClean="0"/>
              <a:t>13.5%</a:t>
            </a:r>
            <a:r>
              <a:rPr kumimoji="1" lang="zh-TW" altLang="en-US" sz="2400" dirty="0" smtClean="0"/>
              <a:t>，男性</a:t>
            </a:r>
            <a:r>
              <a:rPr lang="en-US" altLang="zh-TW" sz="2400" dirty="0" smtClean="0"/>
              <a:t>1.5%</a:t>
            </a:r>
            <a:endParaRPr kumimoji="1" lang="en-US" altLang="zh-TW" sz="2400" dirty="0" smtClean="0"/>
          </a:p>
          <a:p>
            <a:r>
              <a:rPr lang="zh-TW" altLang="en-US" dirty="0" smtClean="0"/>
              <a:t>規則模型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e.g.</a:t>
            </a:r>
          </a:p>
          <a:p>
            <a:pPr lvl="2">
              <a:buFont typeface="Wingdings" charset="2"/>
              <a:buChar char="Ø"/>
            </a:pPr>
            <a:r>
              <a:rPr lang="zh-TW" altLang="en-US" dirty="0" smtClean="0"/>
              <a:t>假使使用者為女性</a:t>
            </a:r>
            <a:endParaRPr lang="en-US" altLang="zh-TW" dirty="0" smtClean="0"/>
          </a:p>
          <a:p>
            <a:pPr lvl="2">
              <a:buFont typeface="Wingdings" charset="2"/>
              <a:buChar char="Ø"/>
            </a:pPr>
            <a:r>
              <a:rPr lang="zh-TW" altLang="en-US" dirty="0" smtClean="0"/>
              <a:t>而且月收入高達</a:t>
            </a:r>
            <a:r>
              <a:rPr lang="en-US" altLang="zh-TW" dirty="0" smtClean="0"/>
              <a:t>3</a:t>
            </a:r>
            <a:r>
              <a:rPr lang="zh-TW" altLang="en-US" dirty="0" smtClean="0"/>
              <a:t>萬以上</a:t>
            </a:r>
            <a:endParaRPr lang="en-US" altLang="zh-TW" dirty="0" smtClean="0"/>
          </a:p>
          <a:p>
            <a:pPr lvl="2">
              <a:buFont typeface="Wingdings" charset="2"/>
              <a:buChar char="Ø"/>
            </a:pPr>
            <a:r>
              <a:rPr lang="zh-TW" altLang="en-US" dirty="0" smtClean="0"/>
              <a:t>而且還沒看過這廣告</a:t>
            </a:r>
            <a:endParaRPr lang="en-US" altLang="zh-TW" dirty="0" smtClean="0"/>
          </a:p>
          <a:p>
            <a:pPr lvl="2">
              <a:buFont typeface="Wingdings" charset="2"/>
              <a:buChar char="Ø"/>
            </a:pPr>
            <a:r>
              <a:rPr lang="zh-TW" altLang="en-US" dirty="0" smtClean="0"/>
              <a:t>點擊機率為</a:t>
            </a:r>
            <a:r>
              <a:rPr lang="en-US" altLang="zh-TW" dirty="0" smtClean="0"/>
              <a:t>11%</a:t>
            </a:r>
            <a:endParaRPr lang="en-US" altLang="zh-TW" dirty="0"/>
          </a:p>
          <a:p>
            <a:pPr marL="400050">
              <a:buFont typeface="Symbol" charset="0"/>
              <a:buChar char=""/>
            </a:pPr>
            <a:endParaRPr kumimoji="1" lang="zh-TW" altLang="en-US" sz="3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簡單的預測模型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3132366"/>
      </p:ext>
    </p:extLst>
  </p:cSld>
  <p:clrMapOvr>
    <a:masterClrMapping/>
  </p:clrMapOvr>
  <p:transition spd="slow">
    <p:pull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caret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control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trainControl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method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repeatedcv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number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repeats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model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churn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.,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method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rpart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preProcess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"scale"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trControl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control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model</a:t>
            </a: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</a:t>
            </a:r>
            <a:r>
              <a:rPr lang="en-US" altLang="zh-TW" i="1" dirty="0"/>
              <a:t>K</a:t>
            </a:r>
            <a:r>
              <a:rPr lang="en-US" altLang="zh-TW" dirty="0"/>
              <a:t>-fold cross-validation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929925"/>
      </p:ext>
    </p:extLst>
  </p:cSld>
  <p:clrMapOvr>
    <a:masterClrMapping/>
  </p:clrMapOvr>
  <p:transition spd="slow">
    <p:pull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找出最重要的變數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457200" y="1235422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install.packages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rminer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library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rminer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model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fit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churn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~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.,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trainset,model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rpart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VariableImportance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Importance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model,trainset,method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sensv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list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runs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,sen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VariableImportance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imp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sresponses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VariableImportance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sresponses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mgraph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L,graph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IMP"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,leg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col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gray"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,Grid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5666"/>
            <a:ext cx="5115774" cy="267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1860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new_train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trainset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!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churnTrain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AF0000"/>
                </a:solidFill>
                <a:highlight>
                  <a:srgbClr val="FFFFFF"/>
                </a:highlight>
              </a:rPr>
              <a:t>%in%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c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"churn"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international_plan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voice_mail_plan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cor_mat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cor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new_train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highlyCorrelated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findCorrelation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cor_mat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, cutoff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0.75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names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new_train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dirty="0" err="1">
                <a:solidFill>
                  <a:srgbClr val="5F5F00"/>
                </a:solidFill>
                <a:highlight>
                  <a:srgbClr val="FFFFFF"/>
                </a:highlight>
              </a:rPr>
              <a:t>highlyCorrelated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尋找高相關性變數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9592" y="5013176"/>
            <a:ext cx="757130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移除或重新組合高相關性變數可得到更佳的預測準確度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908389"/>
      </p:ext>
    </p:extLst>
  </p:cSld>
  <p:clrMapOvr>
    <a:masterClrMapping/>
  </p:clrMapOvr>
  <p:transition spd="slow">
    <p:pull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en-US" altLang="zh-TW" sz="2400" dirty="0"/>
              <a:t>True positive 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代表檢測出有，且實際上有的</a:t>
            </a:r>
            <a:r>
              <a:rPr lang="zh-TW" altLang="en-US" sz="2400" dirty="0" smtClean="0"/>
              <a:t>狀況</a:t>
            </a:r>
            <a:endParaRPr lang="zh-TW" altLang="en-US" sz="2400" dirty="0"/>
          </a:p>
          <a:p>
            <a:r>
              <a:rPr lang="en-US" altLang="zh-TW" sz="2400" dirty="0"/>
              <a:t>False </a:t>
            </a:r>
            <a:r>
              <a:rPr lang="en-US" altLang="zh-TW" sz="2400" dirty="0" smtClean="0"/>
              <a:t>positive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代表檢測出有，而實際上沒有的</a:t>
            </a:r>
            <a:r>
              <a:rPr lang="zh-TW" altLang="en-US" sz="2400" dirty="0" smtClean="0"/>
              <a:t>狀況</a:t>
            </a:r>
            <a:endParaRPr lang="zh-TW" altLang="en-US" sz="2400" dirty="0"/>
          </a:p>
          <a:p>
            <a:r>
              <a:rPr lang="en-US" altLang="zh-TW" sz="2400" dirty="0"/>
              <a:t>True 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代表檢測出無，且實際上無的</a:t>
            </a:r>
            <a:r>
              <a:rPr lang="zh-TW" altLang="en-US" sz="2400" dirty="0" smtClean="0"/>
              <a:t>狀況</a:t>
            </a:r>
            <a:endParaRPr lang="zh-TW" altLang="en-US" sz="2400" dirty="0"/>
          </a:p>
          <a:p>
            <a:r>
              <a:rPr lang="en-US" altLang="zh-TW" sz="2400" dirty="0"/>
              <a:t>False 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：</a:t>
            </a:r>
            <a:r>
              <a:rPr lang="zh-TW" altLang="en-US" sz="2400" dirty="0"/>
              <a:t>代表檢測出無，而實際上有的</a:t>
            </a:r>
            <a:r>
              <a:rPr lang="zh-TW" altLang="en-US" sz="2400" dirty="0" smtClean="0"/>
              <a:t>狀況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評估結果</a:t>
            </a:r>
            <a:endParaRPr lang="zh-TW" altLang="en-US" dirty="0"/>
          </a:p>
        </p:txBody>
      </p:sp>
      <p:pic>
        <p:nvPicPr>
          <p:cNvPr id="34818" name="Picture 2" descr="http://2.bp.blogspot.com/-o_rhLXxX40g/UhXSdm1ZXtI/AAAAAAAAACM/dtWIUctUJbU/s320/%E9%99%BD%E6%80%A7%E9%99%B0%E6%80%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27" y="2938536"/>
            <a:ext cx="3888432" cy="32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539383"/>
      </p:ext>
    </p:extLst>
  </p:cSld>
  <p:clrMapOvr>
    <a:masterClrMapping/>
  </p:clrMapOvr>
  <p:transition spd="slow">
    <p:pull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en-US" altLang="zh-TW" sz="2000" dirty="0"/>
              <a:t>True positive </a:t>
            </a:r>
            <a:r>
              <a:rPr lang="en-US" altLang="zh-TW" sz="2000" dirty="0" smtClean="0"/>
              <a:t>rate</a:t>
            </a:r>
            <a:r>
              <a:rPr lang="zh-TW" altLang="en-US" sz="2000" dirty="0" smtClean="0"/>
              <a:t>：</a:t>
            </a:r>
            <a:r>
              <a:rPr lang="zh-TW" altLang="en-US" sz="2000" dirty="0"/>
              <a:t>代表所有陽性樣本中，得以正確檢測出陽性結果的機率，以</a:t>
            </a:r>
            <a:r>
              <a:rPr lang="en-US" altLang="zh-TW" sz="2000" dirty="0"/>
              <a:t>TP/(TP+FN)</a:t>
            </a:r>
            <a:r>
              <a:rPr lang="zh-TW" altLang="en-US" sz="2000" dirty="0"/>
              <a:t>計算，又稱為靈敏度</a:t>
            </a:r>
            <a:r>
              <a:rPr lang="en-US" altLang="zh-TW" sz="2000" dirty="0"/>
              <a:t>(sensitivity)</a:t>
            </a:r>
            <a:r>
              <a:rPr lang="zh-TW" altLang="en-US" sz="2000" dirty="0"/>
              <a:t>。</a:t>
            </a:r>
          </a:p>
          <a:p>
            <a:r>
              <a:rPr lang="en-US" altLang="zh-TW" sz="2000" dirty="0"/>
              <a:t>True negative </a:t>
            </a:r>
            <a:r>
              <a:rPr lang="en-US" altLang="zh-TW" sz="2000" dirty="0" smtClean="0"/>
              <a:t>rate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代表所有陰性樣本中，得以正確檢測出陰性結果的機率，以</a:t>
            </a:r>
            <a:r>
              <a:rPr lang="en-US" altLang="zh-TW" sz="2000" dirty="0"/>
              <a:t>TN/(FP+TN)</a:t>
            </a:r>
            <a:r>
              <a:rPr lang="zh-TW" altLang="en-US" sz="2000" dirty="0"/>
              <a:t>計算，又稱為特異性</a:t>
            </a:r>
            <a:r>
              <a:rPr lang="en-US" altLang="zh-TW" sz="2000" dirty="0"/>
              <a:t>(specificity)</a:t>
            </a:r>
            <a:r>
              <a:rPr lang="zh-TW" altLang="en-US" sz="2000" dirty="0"/>
              <a:t>。</a:t>
            </a:r>
          </a:p>
          <a:p>
            <a:r>
              <a:rPr lang="en-US" altLang="zh-TW" sz="2000" dirty="0"/>
              <a:t>False positive </a:t>
            </a:r>
            <a:r>
              <a:rPr lang="en-US" altLang="zh-TW" sz="2000" dirty="0" smtClean="0"/>
              <a:t>rate</a:t>
            </a:r>
            <a:r>
              <a:rPr lang="zh-TW" altLang="en-US" sz="2000" dirty="0" smtClean="0"/>
              <a:t>：</a:t>
            </a:r>
            <a:r>
              <a:rPr lang="zh-TW" altLang="en-US" sz="2000" dirty="0"/>
              <a:t>代表所有陰性樣本中，檢測出假陽性的機率，以</a:t>
            </a:r>
            <a:r>
              <a:rPr lang="en-US" altLang="zh-TW" sz="2000" dirty="0"/>
              <a:t>FP/(TN+FP)</a:t>
            </a:r>
            <a:r>
              <a:rPr lang="zh-TW" altLang="en-US" sz="2000" dirty="0"/>
              <a:t>計算，常以</a:t>
            </a:r>
            <a:r>
              <a:rPr lang="en-US" altLang="zh-TW" sz="2000" dirty="0"/>
              <a:t>(1-SPC)</a:t>
            </a:r>
            <a:r>
              <a:rPr lang="zh-TW" altLang="en-US" sz="2000" dirty="0"/>
              <a:t>的方式呈現。</a:t>
            </a:r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評估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5842" name="Picture 2" descr="http://2.bp.blogspot.com/-1fdTY2DRyHw/UhXUF0JSdhI/AAAAAAAAACY/g5Na8YCdQZY/s320/%E9%99%BD%E6%80%A7%E9%99%B0%E6%80%A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3795294" cy="30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3206"/>
      </p:ext>
    </p:extLst>
  </p:cSld>
  <p:clrMapOvr>
    <a:masterClrMapping/>
  </p:clrMapOvr>
  <p:transition spd="slow">
    <p:pull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63414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5F5F00"/>
                </a:solidFill>
                <a:highlight>
                  <a:srgbClr val="FFFFFF"/>
                </a:highlight>
              </a:rPr>
              <a:t>confusionMatrix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table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predictions, </a:t>
            </a:r>
            <a:r>
              <a:rPr lang="en-US" altLang="zh-TW" sz="12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$</a:t>
            </a:r>
            <a:r>
              <a:rPr lang="en-US" altLang="zh-TW" sz="12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Confusion Matrix and Statistics</a:t>
            </a: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predictions 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yes  no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yes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100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18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no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41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859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</a:t>
            </a:r>
            <a:r>
              <a:rPr lang="zh-TW" altLang="en-US" sz="12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    </a:t>
            </a: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Accuracy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0.942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95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% CI : (0.9259, 0.9556)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No Information Rate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0.8615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Value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200" dirty="0" err="1">
                <a:solidFill>
                  <a:srgbClr val="5F5F00"/>
                </a:solidFill>
                <a:highlight>
                  <a:srgbClr val="FFFFFF"/>
                </a:highlight>
              </a:rPr>
              <a:t>Acc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NIR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2.2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16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     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Kappa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0.7393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5F5F00"/>
                </a:solidFill>
                <a:highlight>
                  <a:srgbClr val="FFFFFF"/>
                </a:highlight>
              </a:rPr>
              <a:t>Mcnemar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's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Test P-Value : 0.004181       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                 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   Sensitivity : 0.70922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   Specificity : 0.97948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Pos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Pred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Value : 0.84746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Neg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Pred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Value : 0.95444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Prevalence : 0.13851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  Detection Rate : 0.09823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Detection Prevalence : 0.11591     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Balanced Accuracy : 0.84435         </a:t>
            </a:r>
            <a:r>
              <a:rPr lang="zh-TW" altLang="en-US" sz="12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                        </a:t>
            </a:r>
            <a:endParaRPr lang="zh-TW" altLang="en-US" sz="1200" dirty="0">
              <a:solidFill>
                <a:srgbClr val="005F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      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Positive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 Class : yes 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confusionMatrix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6547684"/>
      </p:ext>
    </p:extLst>
  </p:cSld>
  <p:clrMapOvr>
    <a:masterClrMapping/>
  </p:clrMapOvr>
  <p:transition spd="slow">
    <p:pull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ROC</a:t>
            </a:r>
            <a:r>
              <a:rPr lang="zh-TW" altLang="en-US" dirty="0" smtClean="0"/>
              <a:t> </a:t>
            </a:r>
            <a:r>
              <a:rPr lang="zh-TW" altLang="en-US" dirty="0"/>
              <a:t>曲線</a:t>
            </a:r>
          </a:p>
        </p:txBody>
      </p:sp>
      <p:pic>
        <p:nvPicPr>
          <p:cNvPr id="36867" name="Picture 3" descr="http://4.bp.blogspot.com/-Jcdb496ROvI/UhXVGG06e1I/AAAAAAAAACk/1xrRDkptjpk/s320/%E9%99%BD%E6%80%A7%E9%99%B0%E6%80%A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99714"/>
            <a:ext cx="4199143" cy="334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sz="2000" dirty="0" smtClean="0"/>
              <a:t>接收者</a:t>
            </a:r>
            <a:r>
              <a:rPr lang="zh-TW" altLang="en-US" sz="2000" dirty="0"/>
              <a:t>操作特徵</a:t>
            </a:r>
            <a:r>
              <a:rPr lang="en-US" altLang="zh-TW" sz="2000" dirty="0"/>
              <a:t>(receiver operating characteristic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ROC curve)</a:t>
            </a:r>
          </a:p>
          <a:p>
            <a:pPr marL="0" indent="0">
              <a:buNone/>
            </a:pPr>
            <a:r>
              <a:rPr lang="en-US" altLang="zh-TW" sz="2000" dirty="0" smtClean="0"/>
              <a:t>1</a:t>
            </a:r>
            <a:r>
              <a:rPr lang="en-US" altLang="zh-TW" sz="2000" dirty="0"/>
              <a:t>.</a:t>
            </a:r>
            <a:r>
              <a:rPr lang="zh-TW" altLang="en-US" sz="2000" dirty="0"/>
              <a:t>以假陽性率</a:t>
            </a:r>
            <a:r>
              <a:rPr lang="en-US" altLang="zh-TW" sz="2000" dirty="0"/>
              <a:t>(False Positive Rate, FPR)</a:t>
            </a:r>
            <a:r>
              <a:rPr lang="zh-TW" altLang="en-US" sz="2000" dirty="0"/>
              <a:t>為</a:t>
            </a:r>
            <a:r>
              <a:rPr lang="en-US" altLang="zh-TW" sz="2000" dirty="0"/>
              <a:t>X</a:t>
            </a:r>
            <a:r>
              <a:rPr lang="zh-TW" altLang="en-US" sz="2000" dirty="0"/>
              <a:t>軸，代表在所有陰性相本中，被判斷為陽性</a:t>
            </a:r>
            <a:r>
              <a:rPr lang="en-US" altLang="zh-TW" sz="2000" dirty="0"/>
              <a:t>(</a:t>
            </a:r>
            <a:r>
              <a:rPr lang="zh-TW" altLang="en-US" sz="2000" dirty="0"/>
              <a:t>假陽性</a:t>
            </a:r>
            <a:r>
              <a:rPr lang="en-US" altLang="zh-TW" sz="2000" dirty="0"/>
              <a:t>)</a:t>
            </a:r>
            <a:r>
              <a:rPr lang="zh-TW" altLang="en-US" sz="2000" dirty="0"/>
              <a:t>的機率，又寫為</a:t>
            </a:r>
            <a:r>
              <a:rPr lang="en-US" altLang="zh-TW" sz="2000" dirty="0"/>
              <a:t>(1-</a:t>
            </a:r>
            <a:r>
              <a:rPr lang="zh-TW" altLang="en-US" sz="2000" dirty="0"/>
              <a:t>特異性</a:t>
            </a:r>
            <a:r>
              <a:rPr lang="en-US" altLang="zh-TW" sz="2000" dirty="0"/>
              <a:t>)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2</a:t>
            </a:r>
            <a:r>
              <a:rPr lang="en-US" altLang="zh-TW" sz="2000" dirty="0"/>
              <a:t>.</a:t>
            </a:r>
            <a:r>
              <a:rPr lang="zh-TW" altLang="en-US" sz="2000" dirty="0"/>
              <a:t>以真陽性率</a:t>
            </a:r>
            <a:r>
              <a:rPr lang="en-US" altLang="zh-TW" sz="2000" dirty="0"/>
              <a:t>(True Positive Rate, TPR)</a:t>
            </a:r>
            <a:r>
              <a:rPr lang="zh-TW" altLang="en-US" sz="2000" dirty="0"/>
              <a:t>為</a:t>
            </a:r>
            <a:r>
              <a:rPr lang="en-US" altLang="zh-TW" sz="2000" dirty="0"/>
              <a:t>Y</a:t>
            </a:r>
            <a:r>
              <a:rPr lang="zh-TW" altLang="en-US" sz="2000" dirty="0"/>
              <a:t>軸，代表在所有陽性樣本中，被判斷為陽性</a:t>
            </a:r>
            <a:r>
              <a:rPr lang="en-US" altLang="zh-TW" sz="2000" dirty="0"/>
              <a:t>(</a:t>
            </a:r>
            <a:r>
              <a:rPr lang="zh-TW" altLang="en-US" sz="2000" dirty="0"/>
              <a:t>真陽性</a:t>
            </a:r>
            <a:r>
              <a:rPr lang="en-US" altLang="zh-TW" sz="2000" dirty="0"/>
              <a:t>)</a:t>
            </a:r>
            <a:r>
              <a:rPr lang="zh-TW" altLang="en-US" sz="2000" dirty="0"/>
              <a:t>的機率，又稱為敏感性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0100657"/>
      </p:ext>
    </p:extLst>
  </p:cSld>
  <p:clrMapOvr>
    <a:masterClrMapping/>
  </p:clrMapOvr>
  <p:transition spd="slow">
    <p:pull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使用測試資料集驗證預測能力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predictions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predict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churn.rp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type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prob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pred.to.roc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predictions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prediction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pred.to.roc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as.factor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dim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testset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]])]))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perf.rocr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performance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measure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auc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x.measure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"cutoff"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perf.tpr.rocr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&lt;-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performance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pred.rocr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tpr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fpr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plot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perf.tpr.rocr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 colorize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T,main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paste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"AUC:"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5F5F00"/>
                </a:solidFill>
                <a:highlight>
                  <a:srgbClr val="FFFFFF"/>
                </a:highlight>
              </a:rPr>
              <a:t>perf.rocr@y.values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68" y="3573016"/>
            <a:ext cx="5013664" cy="262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59009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315922"/>
              </p:ext>
            </p:extLst>
          </p:nvPr>
        </p:nvGraphicFramePr>
        <p:xfrm>
          <a:off x="467544" y="3140968"/>
          <a:ext cx="8208912" cy="1828800"/>
        </p:xfrm>
        <a:graphic>
          <a:graphicData uri="http://schemas.openxmlformats.org/drawingml/2006/table">
            <a:tbl>
              <a:tblPr/>
              <a:tblGrid>
                <a:gridCol w="1915282"/>
                <a:gridCol w="629363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AUC</a:t>
                      </a:r>
                      <a:r>
                        <a:rPr lang="zh-TW" alt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數值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解釋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完美分類器，無論</a:t>
                      </a:r>
                      <a:r>
                        <a:rPr 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cut-off point</a:t>
                      </a:r>
                      <a:r>
                        <a:rPr lang="zh-TW" alt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如何設定都可正確預測。通常不存在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0.5&lt;AUC&lt;1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優於隨機，妥善設定可有預測價值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同隨機，預測訊息沒有價值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AUC</a:t>
            </a:r>
            <a:endParaRPr lang="zh-TW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7" y="1412776"/>
            <a:ext cx="86192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曲線下面積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(Area Under Curve, AUC)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為此篩檢方式性能優劣之指標，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AUC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越接近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1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，代表此篩檢方式效能越佳。指標可參考以下條件。</a:t>
            </a:r>
            <a:endParaRPr kumimoji="1" 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281128"/>
      </p:ext>
    </p:extLst>
  </p:cSld>
  <p:clrMapOvr>
    <a:masterClrMapping/>
  </p:clrMapOvr>
  <p:transition spd="slow">
    <p:pull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如果</a:t>
            </a:r>
            <a:r>
              <a:rPr lang="zh-TW" altLang="en-US" dirty="0"/>
              <a:t>發現有客戶想要更換業者</a:t>
            </a:r>
            <a:r>
              <a:rPr lang="zh-TW" altLang="en-US" dirty="0" smtClean="0"/>
              <a:t>時</a:t>
            </a:r>
            <a:r>
              <a:rPr lang="en-US" altLang="zh-TW" dirty="0" smtClean="0"/>
              <a:t>? (</a:t>
            </a:r>
            <a:r>
              <a:rPr lang="zh-TW" altLang="en-US" dirty="0" smtClean="0"/>
              <a:t>查費率</a:t>
            </a:r>
            <a:r>
              <a:rPr lang="en-US" altLang="zh-TW" dirty="0" smtClean="0"/>
              <a:t>)</a:t>
            </a:r>
          </a:p>
          <a:p>
            <a:pPr lvl="1">
              <a:defRPr/>
            </a:pPr>
            <a:r>
              <a:rPr lang="zh-TW" altLang="en-US" dirty="0" smtClean="0"/>
              <a:t>主動降低費率</a:t>
            </a:r>
            <a:endParaRPr lang="en-US" altLang="zh-TW" dirty="0" smtClean="0"/>
          </a:p>
          <a:p>
            <a:pPr lvl="1">
              <a:defRPr/>
            </a:pPr>
            <a:r>
              <a:rPr lang="zh-TW" altLang="en-US" dirty="0"/>
              <a:t>提出更好的續約</a:t>
            </a:r>
            <a:r>
              <a:rPr lang="zh-TW" altLang="en-US" dirty="0" smtClean="0"/>
              <a:t>方案</a:t>
            </a:r>
            <a:endParaRPr lang="en-US" altLang="zh-TW" dirty="0" smtClean="0"/>
          </a:p>
          <a:p>
            <a:pPr lvl="1">
              <a:defRPr/>
            </a:pPr>
            <a:r>
              <a:rPr lang="zh-TW" altLang="en-US" dirty="0" smtClean="0"/>
              <a:t>送手機</a:t>
            </a:r>
            <a:endParaRPr lang="en-US" altLang="zh-TW" dirty="0" smtClean="0"/>
          </a:p>
          <a:p>
            <a:pPr marL="457200" lvl="1" indent="0">
              <a:buFont typeface="Wingdings" pitchFamily="2" charset="2"/>
              <a:buNone/>
              <a:defRPr/>
            </a:pP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PDCA </a:t>
            </a:r>
            <a:r>
              <a:rPr lang="zh-TW" altLang="en-US" dirty="0" smtClean="0"/>
              <a:t>循環</a:t>
            </a:r>
            <a:endParaRPr lang="en-US" altLang="zh-TW" dirty="0" smtClean="0"/>
          </a:p>
          <a:p>
            <a:pPr lvl="1">
              <a:defRPr/>
            </a:pPr>
            <a:r>
              <a:rPr lang="zh-TW" altLang="en-US" dirty="0"/>
              <a:t>用資料分析來擬訂策略</a:t>
            </a:r>
            <a:endParaRPr lang="en-US" altLang="zh-TW" dirty="0" smtClean="0"/>
          </a:p>
        </p:txBody>
      </p:sp>
      <p:sp>
        <p:nvSpPr>
          <p:cNvPr id="67587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可採取行動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73016"/>
            <a:ext cx="3567053" cy="2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18146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22990</TotalTime>
  <Words>4235</Words>
  <Application>Microsoft Office PowerPoint</Application>
  <PresentationFormat>如螢幕大小 (4:3)</PresentationFormat>
  <Paragraphs>723</Paragraphs>
  <Slides>114</Slides>
  <Notes>38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114</vt:i4>
      </vt:variant>
    </vt:vector>
  </HeadingPairs>
  <TitlesOfParts>
    <vt:vector size="115" baseType="lpstr">
      <vt:lpstr>1_自訂設計</vt:lpstr>
      <vt:lpstr>迴歸分析與分類問題</vt:lpstr>
      <vt:lpstr>預測分析 (Predictive Analysis)</vt:lpstr>
      <vt:lpstr>預測分析</vt:lpstr>
      <vt:lpstr>讓電腦做預測</vt:lpstr>
      <vt:lpstr>電腦產生預測</vt:lpstr>
      <vt:lpstr>預測分析</vt:lpstr>
      <vt:lpstr>預測可能得到出乎意料的結論</vt:lpstr>
      <vt:lpstr>預測模型</vt:lpstr>
      <vt:lpstr>簡單的預測模型</vt:lpstr>
      <vt:lpstr>機器學習 (Machine Learning)</vt:lpstr>
      <vt:lpstr>機器學習</vt:lpstr>
      <vt:lpstr>機器學習的應用</vt:lpstr>
      <vt:lpstr>影像辨識</vt:lpstr>
      <vt:lpstr>簡單的分類問題(決策樹)</vt:lpstr>
      <vt:lpstr>簡單的分類問題(決策樹)</vt:lpstr>
      <vt:lpstr>簡單的分類問題(決策樹)</vt:lpstr>
      <vt:lpstr>機器學習問題分類</vt:lpstr>
      <vt:lpstr>監督式學習</vt:lpstr>
      <vt:lpstr>監督式學習</vt:lpstr>
      <vt:lpstr>非監督式學習</vt:lpstr>
      <vt:lpstr>預測績效</vt:lpstr>
      <vt:lpstr>過度學習</vt:lpstr>
      <vt:lpstr>過度學習</vt:lpstr>
      <vt:lpstr>測試模型</vt:lpstr>
      <vt:lpstr>迴歸問題 (Regression Analysis)</vt:lpstr>
      <vt:lpstr>線性迴歸</vt:lpstr>
      <vt:lpstr>簡單線性迴歸</vt:lpstr>
      <vt:lpstr>最小平方估計法 - OLS</vt:lpstr>
      <vt:lpstr>計算迴歸係數</vt:lpstr>
      <vt:lpstr>計算截距</vt:lpstr>
      <vt:lpstr>使用Quartet 資料集</vt:lpstr>
      <vt:lpstr>一項式回歸分析</vt:lpstr>
      <vt:lpstr>一項式回歸分析 (lsfit)</vt:lpstr>
      <vt:lpstr>二項式回歸分析</vt:lpstr>
      <vt:lpstr>可容錯的回歸</vt:lpstr>
      <vt:lpstr>匯入資料</vt:lpstr>
      <vt:lpstr>繪出迴歸線</vt:lpstr>
      <vt:lpstr>誤差(隨機項)的假設</vt:lpstr>
      <vt:lpstr>驗證變異數齊一性(Homoscedasticity) </vt:lpstr>
      <vt:lpstr>驗證錯誤是否獨立</vt:lpstr>
      <vt:lpstr>驗證迴歸模型</vt:lpstr>
      <vt:lpstr>殘差 (Residual)</vt:lpstr>
      <vt:lpstr>線性關係顯著性檢定</vt:lpstr>
      <vt:lpstr>驗證相關性</vt:lpstr>
      <vt:lpstr>參數估計</vt:lpstr>
      <vt:lpstr>參數估計(續)</vt:lpstr>
      <vt:lpstr>R Square</vt:lpstr>
      <vt:lpstr>模型評估</vt:lpstr>
      <vt:lpstr>R Square</vt:lpstr>
      <vt:lpstr>評估一般線性模型</vt:lpstr>
      <vt:lpstr>評估可容錯的模型</vt:lpstr>
      <vt:lpstr>模型驗證總結</vt:lpstr>
      <vt:lpstr>多元迴歸分析 (Multiple Regression)</vt:lpstr>
      <vt:lpstr>數學模型</vt:lpstr>
      <vt:lpstr>建立變數</vt:lpstr>
      <vt:lpstr>建立訓練與測試資料集</vt:lpstr>
      <vt:lpstr>建立多元迴歸模型</vt:lpstr>
      <vt:lpstr>房租預測</vt:lpstr>
      <vt:lpstr>檢驗多元迴歸模型</vt:lpstr>
      <vt:lpstr>計算F統計</vt:lpstr>
      <vt:lpstr>計算F統計 (續)</vt:lpstr>
      <vt:lpstr>檢驗模型與變數</vt:lpstr>
      <vt:lpstr>其他驗證</vt:lpstr>
      <vt:lpstr>減少不顯著的變數</vt:lpstr>
      <vt:lpstr>檢視共線性</vt:lpstr>
      <vt:lpstr>預測值</vt:lpstr>
      <vt:lpstr>檢視殘值</vt:lpstr>
      <vt:lpstr>檢視R Square</vt:lpstr>
      <vt:lpstr>分類問題</vt:lpstr>
      <vt:lpstr>顧客流失分析</vt:lpstr>
      <vt:lpstr>把資料分成訓練與測試集</vt:lpstr>
      <vt:lpstr>資料敘述</vt:lpstr>
      <vt:lpstr>決策樹</vt:lpstr>
      <vt:lpstr>Entropy</vt:lpstr>
      <vt:lpstr>單一變數的計算</vt:lpstr>
      <vt:lpstr>多變數的計算</vt:lpstr>
      <vt:lpstr>Information Gain</vt:lpstr>
      <vt:lpstr>計算Information Gain</vt:lpstr>
      <vt:lpstr>選擇有最大Information Gain的屬性 </vt:lpstr>
      <vt:lpstr>選擇子節點與分割節點</vt:lpstr>
      <vt:lpstr>決策樹如同IF…ELSE </vt:lpstr>
      <vt:lpstr>rpart 與遞迴分割法</vt:lpstr>
      <vt:lpstr>Ctree 與條件推斷決策樹</vt:lpstr>
      <vt:lpstr>建立分類樹</vt:lpstr>
      <vt:lpstr>替換演算法</vt:lpstr>
      <vt:lpstr>避免過度學習</vt:lpstr>
      <vt:lpstr>進行剪枝 (pruning)</vt:lpstr>
      <vt:lpstr>預測結果</vt:lpstr>
      <vt:lpstr>進行交叉驗證</vt:lpstr>
      <vt:lpstr>進行K-fold cross-validation</vt:lpstr>
      <vt:lpstr>找出最重要的變數</vt:lpstr>
      <vt:lpstr>尋找高相關性變數</vt:lpstr>
      <vt:lpstr>評估結果</vt:lpstr>
      <vt:lpstr>評估結果(續)</vt:lpstr>
      <vt:lpstr>使用confusionMatrix</vt:lpstr>
      <vt:lpstr>ROC 曲線</vt:lpstr>
      <vt:lpstr>使用測試資料集驗證預測能力</vt:lpstr>
      <vt:lpstr>AUC</vt:lpstr>
      <vt:lpstr>可採取行動</vt:lpstr>
      <vt:lpstr>支持向量機</vt:lpstr>
      <vt:lpstr>隨機森林 (Random Forest)</vt:lpstr>
      <vt:lpstr>Bagging &amp; Boosting</vt:lpstr>
      <vt:lpstr>Naïve Bayes</vt:lpstr>
      <vt:lpstr>邏輯迴歸分析 (Logistic Regression)</vt:lpstr>
      <vt:lpstr>邏輯迴歸分析 (Logistic Regression)</vt:lpstr>
      <vt:lpstr>匯入信用卡違約資料</vt:lpstr>
      <vt:lpstr>建立邏輯式迴歸分析模型</vt:lpstr>
      <vt:lpstr>建立訓練資料與測試資料集</vt:lpstr>
      <vt:lpstr>建立多元迴歸模型</vt:lpstr>
      <vt:lpstr>套用模型到測試資料</vt:lpstr>
      <vt:lpstr>檢視分類結果</vt:lpstr>
      <vt:lpstr>繪製ROC Curve</vt:lpstr>
      <vt:lpstr>繪製ROC Curve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david</cp:lastModifiedBy>
  <cp:revision>1110</cp:revision>
  <dcterms:created xsi:type="dcterms:W3CDTF">2011-01-06T03:56:16Z</dcterms:created>
  <dcterms:modified xsi:type="dcterms:W3CDTF">2015-04-08T23:57:45Z</dcterms:modified>
</cp:coreProperties>
</file>